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B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6"/>
  </p:notesMasterIdLst>
  <p:sldIdLst>
    <p:sldId id="256" r:id="rId5"/>
    <p:sldId id="257" r:id="rId6"/>
    <p:sldId id="258" r:id="rId7"/>
    <p:sldId id="259" r:id="rId8"/>
    <p:sldId id="275" r:id="rId9"/>
    <p:sldId id="260" r:id="rId10"/>
    <p:sldId id="261" r:id="rId11"/>
    <p:sldId id="262" r:id="rId12"/>
    <p:sldId id="263" r:id="rId13"/>
    <p:sldId id="264" r:id="rId14"/>
    <p:sldId id="276" r:id="rId15"/>
    <p:sldId id="288" r:id="rId16"/>
    <p:sldId id="284" r:id="rId17"/>
    <p:sldId id="265" r:id="rId18"/>
    <p:sldId id="266" r:id="rId19"/>
    <p:sldId id="267" r:id="rId20"/>
    <p:sldId id="268" r:id="rId21"/>
    <p:sldId id="269" r:id="rId22"/>
    <p:sldId id="270" r:id="rId23"/>
    <p:sldId id="286" r:id="rId24"/>
    <p:sldId id="271" r:id="rId25"/>
    <p:sldId id="279" r:id="rId26"/>
    <p:sldId id="280" r:id="rId27"/>
    <p:sldId id="281" r:id="rId28"/>
    <p:sldId id="282" r:id="rId29"/>
    <p:sldId id="272" r:id="rId30"/>
    <p:sldId id="273" r:id="rId31"/>
    <p:sldId id="283" r:id="rId32"/>
    <p:sldId id="287" r:id="rId33"/>
    <p:sldId id="277" r:id="rId34"/>
    <p:sldId id="274" r:id="rId35"/>
  </p:sldIdLst>
  <p:sldSz cx="9144000" cy="6858000" type="screen4x3"/>
  <p:notesSz cx="6881813"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EB89F9-FD6E-F22F-47BF-09CB39F71448}" name="Lindsay Griffith" initials="LG" userId="S::LGriffith@brwncald.com::735fbed0-87cd-4649-934d-1bcea47271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2E610-6024-4CD8-94A1-1B662AA427A4}" v="3277" dt="2024-02-12T20:58:54.40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DE0"/>
          </a:solidFill>
        </a:fill>
      </a:tcStyle>
    </a:wholeTbl>
    <a:band2H>
      <a:tcTxStyle/>
      <a:tcStyle>
        <a:tcBdr/>
        <a:fill>
          <a:solidFill>
            <a:srgbClr val="EBEFF0"/>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DD7"/>
          </a:solidFill>
        </a:fill>
      </a:tcStyle>
    </a:wholeTbl>
    <a:band2H>
      <a:tcTxStyle/>
      <a:tcStyle>
        <a:tcBdr/>
        <a:fill>
          <a:solidFill>
            <a:srgbClr val="EFEFEC"/>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E2D4"/>
          </a:solidFill>
        </a:fill>
      </a:tcStyle>
    </a:wholeTbl>
    <a:band2H>
      <a:tcTxStyle/>
      <a:tcStyle>
        <a:tcBdr/>
        <a:fill>
          <a:solidFill>
            <a:srgbClr val="F3F1EB"/>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56" autoAdjust="0"/>
  </p:normalViewPr>
  <p:slideViewPr>
    <p:cSldViewPr snapToGrid="0">
      <p:cViewPr varScale="1">
        <p:scale>
          <a:sx n="110" d="100"/>
          <a:sy n="110" d="100"/>
        </p:scale>
        <p:origin x="16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omments/modernComment_10B_0.xml><?xml version="1.0" encoding="utf-8"?>
<p188:cmLst xmlns:a="http://schemas.openxmlformats.org/drawingml/2006/main" xmlns:r="http://schemas.openxmlformats.org/officeDocument/2006/relationships" xmlns:p188="http://schemas.microsoft.com/office/powerpoint/2018/8/main">
  <p188:cm id="{04812E23-B350-48AA-9A60-FDD4D8CE3DA8}" authorId="{E7EB89F9-FD6E-F22F-47BF-09CB39F71448}" created="2022-02-02T21:14:25.998">
    <ac:txMkLst xmlns:ac="http://schemas.microsoft.com/office/drawing/2013/main/command">
      <pc:docMk xmlns:pc="http://schemas.microsoft.com/office/powerpoint/2013/main/command"/>
      <pc:sldMk xmlns:pc="http://schemas.microsoft.com/office/powerpoint/2013/main/command" cId="0" sldId="267"/>
      <ac:spMk id="351" creationId="{00000000-0000-0000-0000-000000000000}"/>
      <ac:txMk cp="198" len="23">
        <ac:context len="569" hash="1806237443"/>
      </ac:txMk>
    </ac:txMkLst>
    <p188:pos x="8276492" y="1329397"/>
    <p188:txBody>
      <a:bodyPr/>
      <a:lstStyle/>
      <a:p>
        <a:r>
          <a:rPr lang="en-US"/>
          <a:t>or at the Feb 17 test night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xfrm>
            <a:off x="1117600" y="696913"/>
            <a:ext cx="4648200" cy="3486150"/>
          </a:xfrm>
          <a:prstGeom prst="rect">
            <a:avLst/>
          </a:prstGeom>
        </p:spPr>
        <p:txBody>
          <a:bodyPr lIns="92446" tIns="46223" rIns="92446" bIns="46223"/>
          <a:lstStyle/>
          <a:p>
            <a:endParaRPr/>
          </a:p>
        </p:txBody>
      </p:sp>
      <p:sp>
        <p:nvSpPr>
          <p:cNvPr id="295" name="Shape 295"/>
          <p:cNvSpPr>
            <a:spLocks noGrp="1"/>
          </p:cNvSpPr>
          <p:nvPr>
            <p:ph type="body" sz="quarter" idx="1"/>
          </p:nvPr>
        </p:nvSpPr>
        <p:spPr>
          <a:xfrm>
            <a:off x="917575" y="4415790"/>
            <a:ext cx="5046663" cy="4183380"/>
          </a:xfrm>
          <a:prstGeom prst="rect">
            <a:avLst/>
          </a:prstGeom>
        </p:spPr>
        <p:txBody>
          <a:bodyPr lIns="92446" tIns="46223" rIns="92446" bIns="46223"/>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r>
              <a:rPr dirty="0"/>
              <a:t>Pass out Flyer—how to ID a horse in 4H online</a:t>
            </a:r>
          </a:p>
          <a:p>
            <a:endParaRPr dirty="0"/>
          </a:p>
          <a:p>
            <a:r>
              <a:rPr dirty="0"/>
              <a:t>Care and housing forms should be done already…Pass out hard copy to anyone who needs it (this is hard copy only…not available in 4H online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prstGeom prst="rect">
            <a:avLst/>
          </a:prstGeom>
        </p:spPr>
        <p:txBody>
          <a:bodyPr/>
          <a:lstStyle/>
          <a:p>
            <a:endParaRPr/>
          </a:p>
        </p:txBody>
      </p:sp>
      <p:sp>
        <p:nvSpPr>
          <p:cNvPr id="354" name="Shape 354"/>
          <p:cNvSpPr>
            <a:spLocks noGrp="1"/>
          </p:cNvSpPr>
          <p:nvPr>
            <p:ph type="body" sz="quarter" idx="1"/>
          </p:nvPr>
        </p:nvSpPr>
        <p:spPr>
          <a:prstGeom prst="rect">
            <a:avLst/>
          </a:prstGeom>
        </p:spPr>
        <p:txBody>
          <a:bodyPr/>
          <a:lstStyle/>
          <a:p>
            <a:r>
              <a:t>Pass out review sheet for different levels</a:t>
            </a:r>
          </a:p>
          <a:p>
            <a:endParaRPr/>
          </a:p>
          <a:p>
            <a:r>
              <a:t>Pass around sign up sheet for review/testing session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endParaRPr/>
          </a:p>
        </p:txBody>
      </p:sp>
      <p:sp>
        <p:nvSpPr>
          <p:cNvPr id="359" name="Shape 359"/>
          <p:cNvSpPr>
            <a:spLocks noGrp="1"/>
          </p:cNvSpPr>
          <p:nvPr>
            <p:ph type="body" sz="quarter" idx="1"/>
          </p:nvPr>
        </p:nvSpPr>
        <p:spPr>
          <a:prstGeom prst="rect">
            <a:avLst/>
          </a:prstGeom>
        </p:spPr>
        <p:txBody>
          <a:bodyPr/>
          <a:lstStyle/>
          <a:p>
            <a:r>
              <a:t>WRH change is a state change that our county also adopted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p>
            <a:r>
              <a:t>Note: We will likely have a testing day at horse camp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noRot="1" noChangeAspect="1"/>
          </p:cNvSpPr>
          <p:nvPr>
            <p:ph type="sldImg"/>
          </p:nvPr>
        </p:nvSpPr>
        <p:spPr>
          <a:prstGeom prst="rect">
            <a:avLst/>
          </a:prstGeom>
        </p:spPr>
        <p:txBody>
          <a:bodyPr/>
          <a:lstStyle/>
          <a:p>
            <a:endParaRPr/>
          </a:p>
        </p:txBody>
      </p:sp>
      <p:sp>
        <p:nvSpPr>
          <p:cNvPr id="378" name="Shape 378"/>
          <p:cNvSpPr>
            <a:spLocks noGrp="1"/>
          </p:cNvSpPr>
          <p:nvPr>
            <p:ph type="body" sz="quarter" idx="1"/>
          </p:nvPr>
        </p:nvSpPr>
        <p:spPr>
          <a:prstGeom prst="rect">
            <a:avLst/>
          </a:prstGeom>
        </p:spPr>
        <p:txBody>
          <a:bodyPr/>
          <a:lstStyle/>
          <a:p>
            <a:r>
              <a:t>Handouts: </a:t>
            </a:r>
          </a:p>
          <a:p>
            <a:r>
              <a:t>Monday night ride nights</a:t>
            </a:r>
          </a:p>
          <a:p>
            <a:endParaRPr/>
          </a:p>
          <a:p>
            <a:r>
              <a:t>Buckle Show: Showbills and entry forms</a:t>
            </a:r>
          </a:p>
          <a:p>
            <a:endParaRPr/>
          </a:p>
          <a:p>
            <a:r>
              <a:t>WRH Handout and sign up sheet</a:t>
            </a:r>
          </a:p>
          <a:p>
            <a:endParaRPr/>
          </a:p>
          <a:p>
            <a:r>
              <a:t>Horse Camp Handout</a:t>
            </a:r>
          </a:p>
          <a:p>
            <a:endParaRPr/>
          </a:p>
          <a:p>
            <a:r>
              <a:t>***If time, briefly discuss finding a horse that suits what you want to do.  Handout looking for a first horse handout to anyone who wants one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noRot="1" noChangeAspect="1"/>
          </p:cNvSpPr>
          <p:nvPr>
            <p:ph type="sldImg"/>
          </p:nvPr>
        </p:nvSpPr>
        <p:spPr>
          <a:prstGeom prst="rect">
            <a:avLst/>
          </a:prstGeom>
        </p:spPr>
        <p:txBody>
          <a:bodyPr/>
          <a:lstStyle/>
          <a:p>
            <a:endParaRPr/>
          </a:p>
        </p:txBody>
      </p:sp>
      <p:sp>
        <p:nvSpPr>
          <p:cNvPr id="387" name="Shape 387"/>
          <p:cNvSpPr>
            <a:spLocks noGrp="1"/>
          </p:cNvSpPr>
          <p:nvPr>
            <p:ph type="body" sz="quarter" idx="1"/>
          </p:nvPr>
        </p:nvSpPr>
        <p:spPr>
          <a:prstGeom prst="rect">
            <a:avLst/>
          </a:prstGeom>
        </p:spPr>
        <p:txBody>
          <a:bodyPr/>
          <a:lstStyle/>
          <a:p>
            <a:r>
              <a:t>Pass out project guides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r>
              <a:rPr dirty="0"/>
              <a:t>Pass out Flyer—how to ID a horse in 4H online</a:t>
            </a:r>
          </a:p>
          <a:p>
            <a:endParaRPr dirty="0"/>
          </a:p>
          <a:p>
            <a:r>
              <a:rPr dirty="0"/>
              <a:t>Care and housing forms should be done already…Pass out hard copy to anyone who needs it (this is hard copy only…not available in 4H online</a:t>
            </a:r>
          </a:p>
        </p:txBody>
      </p:sp>
    </p:spTree>
    <p:extLst>
      <p:ext uri="{BB962C8B-B14F-4D97-AF65-F5344CB8AC3E}">
        <p14:creationId xmlns:p14="http://schemas.microsoft.com/office/powerpoint/2010/main" val="169295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prstGeom prst="rect">
            <a:avLst/>
          </a:prstGeom>
        </p:spPr>
        <p:txBody>
          <a:bodyPr/>
          <a:lstStyle/>
          <a:p>
            <a:endParaRPr/>
          </a:p>
        </p:txBody>
      </p:sp>
      <p:sp>
        <p:nvSpPr>
          <p:cNvPr id="334" name="Shape 334"/>
          <p:cNvSpPr>
            <a:spLocks noGrp="1"/>
          </p:cNvSpPr>
          <p:nvPr>
            <p:ph type="body" sz="quarter" idx="1"/>
          </p:nvPr>
        </p:nvSpPr>
        <p:spPr>
          <a:prstGeom prst="rect">
            <a:avLst/>
          </a:prstGeom>
        </p:spPr>
        <p:txBody>
          <a:bodyPr/>
          <a:lstStyle/>
          <a:p>
            <a:r>
              <a:t>Entry deadlines are TBD</a:t>
            </a:r>
          </a:p>
          <a:p>
            <a:endParaRPr/>
          </a:p>
          <a:p>
            <a:endParaRPr/>
          </a:p>
          <a:p>
            <a:endParaRPr/>
          </a:p>
          <a:p>
            <a:r>
              <a:t>2017 Jr. Horse Rules are not yet available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r>
              <a:t>July 1 deadline also applies to goat tying and jumping competencies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r>
              <a:t>July 1 deadline also applies to goat tying and jumping competencies</a:t>
            </a:r>
          </a:p>
        </p:txBody>
      </p:sp>
    </p:spTree>
    <p:extLst>
      <p:ext uri="{BB962C8B-B14F-4D97-AF65-F5344CB8AC3E}">
        <p14:creationId xmlns:p14="http://schemas.microsoft.com/office/powerpoint/2010/main" val="47147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r>
              <a:t>July 1 deadline also applies to goat tying and jumping competencies</a:t>
            </a:r>
          </a:p>
        </p:txBody>
      </p:sp>
    </p:spTree>
    <p:extLst>
      <p:ext uri="{BB962C8B-B14F-4D97-AF65-F5344CB8AC3E}">
        <p14:creationId xmlns:p14="http://schemas.microsoft.com/office/powerpoint/2010/main" val="417374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r>
              <a:t>July 1 deadline also applies to goat tying and jumping competencies</a:t>
            </a:r>
          </a:p>
        </p:txBody>
      </p:sp>
    </p:spTree>
    <p:extLst>
      <p:ext uri="{BB962C8B-B14F-4D97-AF65-F5344CB8AC3E}">
        <p14:creationId xmlns:p14="http://schemas.microsoft.com/office/powerpoint/2010/main" val="369135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r>
              <a:t>NOTE: Has anyone transferred from another county and is already leveled?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t>Pass out riding tests for different disciplines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95" name="Group 95"/>
          <p:cNvGrpSpPr/>
          <p:nvPr/>
        </p:nvGrpSpPr>
        <p:grpSpPr>
          <a:xfrm>
            <a:off x="0" y="-30477"/>
            <a:ext cx="9067800" cy="6889273"/>
            <a:chOff x="0" y="0"/>
            <a:chExt cx="9067799" cy="6889272"/>
          </a:xfrm>
        </p:grpSpPr>
        <p:sp>
          <p:nvSpPr>
            <p:cNvPr id="12" name="Shape 12"/>
            <p:cNvSpPr/>
            <p:nvPr/>
          </p:nvSpPr>
          <p:spPr>
            <a:xfrm>
              <a:off x="1904999"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 name="Shape 13"/>
            <p:cNvSpPr/>
            <p:nvPr/>
          </p:nvSpPr>
          <p:spPr>
            <a:xfrm>
              <a:off x="1600199" y="30477"/>
              <a:ext cx="3810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 name="Shape 14"/>
            <p:cNvSpPr/>
            <p:nvPr/>
          </p:nvSpPr>
          <p:spPr>
            <a:xfrm flipH="1">
              <a:off x="1752599" y="30477"/>
              <a:ext cx="3810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 name="Shape 15"/>
            <p:cNvSpPr/>
            <p:nvPr/>
          </p:nvSpPr>
          <p:spPr>
            <a:xfrm flipH="1">
              <a:off x="76200" y="30477"/>
              <a:ext cx="228600" cy="6858001"/>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 name="Shape 16"/>
            <p:cNvSpPr/>
            <p:nvPr/>
          </p:nvSpPr>
          <p:spPr>
            <a:xfrm>
              <a:off x="0" y="30477"/>
              <a:ext cx="228600"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 name="Shape 17"/>
            <p:cNvSpPr/>
            <p:nvPr/>
          </p:nvSpPr>
          <p:spPr>
            <a:xfrm>
              <a:off x="1600200" y="30477"/>
              <a:ext cx="914400" cy="6858001"/>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 name="Shape 18"/>
            <p:cNvSpPr/>
            <p:nvPr/>
          </p:nvSpPr>
          <p:spPr>
            <a:xfrm>
              <a:off x="380999" y="30477"/>
              <a:ext cx="457202" cy="6858001"/>
            </a:xfrm>
            <a:prstGeom prst="line">
              <a:avLst/>
            </a:prstGeom>
            <a:noFill/>
            <a:ln w="9525" cap="flat">
              <a:solidFill>
                <a:schemeClr val="accent1">
                  <a:alpha val="9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 name="Shape 19"/>
            <p:cNvSpPr/>
            <p:nvPr/>
          </p:nvSpPr>
          <p:spPr>
            <a:xfrm flipH="1">
              <a:off x="533400" y="30477"/>
              <a:ext cx="381002" cy="6858001"/>
            </a:xfrm>
            <a:prstGeom prst="line">
              <a:avLst/>
            </a:prstGeom>
            <a:noFill/>
            <a:ln w="1270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 name="Shape 20"/>
            <p:cNvSpPr/>
            <p:nvPr/>
          </p:nvSpPr>
          <p:spPr>
            <a:xfrm>
              <a:off x="1066800" y="30476"/>
              <a:ext cx="457199" cy="6858001"/>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 name="Shape 21"/>
            <p:cNvSpPr/>
            <p:nvPr/>
          </p:nvSpPr>
          <p:spPr>
            <a:xfrm>
              <a:off x="152400" y="30477"/>
              <a:ext cx="304800"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 name="Shape 22"/>
            <p:cNvSpPr/>
            <p:nvPr/>
          </p:nvSpPr>
          <p:spPr>
            <a:xfrm>
              <a:off x="1524000" y="30476"/>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 name="Shape 23"/>
            <p:cNvSpPr/>
            <p:nvPr/>
          </p:nvSpPr>
          <p:spPr>
            <a:xfrm>
              <a:off x="533399"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 name="Shape 24"/>
            <p:cNvSpPr/>
            <p:nvPr/>
          </p:nvSpPr>
          <p:spPr>
            <a:xfrm>
              <a:off x="685799" y="30477"/>
              <a:ext cx="609602" cy="6858001"/>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 name="Shape 25"/>
            <p:cNvSpPr/>
            <p:nvPr/>
          </p:nvSpPr>
          <p:spPr>
            <a:xfrm flipH="1">
              <a:off x="990599" y="30477"/>
              <a:ext cx="1413511" cy="6858001"/>
            </a:xfrm>
            <a:prstGeom prst="line">
              <a:avLst/>
            </a:prstGeom>
            <a:noFill/>
            <a:ln w="9525" cap="flat">
              <a:solidFill>
                <a:schemeClr val="accent1">
                  <a:alpha val="39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 name="Shape 26"/>
            <p:cNvSpPr/>
            <p:nvPr/>
          </p:nvSpPr>
          <p:spPr>
            <a:xfrm flipH="1">
              <a:off x="2135503" y="30476"/>
              <a:ext cx="302898"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 name="Shape 27"/>
            <p:cNvSpPr/>
            <p:nvPr/>
          </p:nvSpPr>
          <p:spPr>
            <a:xfrm flipH="1">
              <a:off x="2362200" y="30477"/>
              <a:ext cx="304800"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 name="Shape 28"/>
            <p:cNvSpPr/>
            <p:nvPr/>
          </p:nvSpPr>
          <p:spPr>
            <a:xfrm flipH="1">
              <a:off x="1371600" y="30477"/>
              <a:ext cx="403860" cy="6858001"/>
            </a:xfrm>
            <a:prstGeom prst="line">
              <a:avLst/>
            </a:prstGeom>
            <a:noFill/>
            <a:ln w="1270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 name="Shape 29"/>
            <p:cNvSpPr/>
            <p:nvPr/>
          </p:nvSpPr>
          <p:spPr>
            <a:xfrm>
              <a:off x="609600" y="30477"/>
              <a:ext cx="352426" cy="6858001"/>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 name="Shape 30"/>
            <p:cNvSpPr/>
            <p:nvPr/>
          </p:nvSpPr>
          <p:spPr>
            <a:xfrm>
              <a:off x="1371600" y="30476"/>
              <a:ext cx="205740" cy="6858002"/>
            </a:xfrm>
            <a:prstGeom prst="line">
              <a:avLst/>
            </a:prstGeom>
            <a:noFill/>
            <a:ln w="50800" cap="flat">
              <a:solidFill>
                <a:schemeClr val="accent1">
                  <a:alpha val="3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 name="Shape 31"/>
            <p:cNvSpPr/>
            <p:nvPr/>
          </p:nvSpPr>
          <p:spPr>
            <a:xfrm>
              <a:off x="990599"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 name="Shape 32"/>
            <p:cNvSpPr/>
            <p:nvPr/>
          </p:nvSpPr>
          <p:spPr>
            <a:xfrm>
              <a:off x="1219199"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 name="Shape 33"/>
            <p:cNvSpPr/>
            <p:nvPr/>
          </p:nvSpPr>
          <p:spPr>
            <a:xfrm>
              <a:off x="4419599"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 name="Shape 34"/>
            <p:cNvSpPr/>
            <p:nvPr/>
          </p:nvSpPr>
          <p:spPr>
            <a:xfrm>
              <a:off x="4114799" y="30477"/>
              <a:ext cx="3810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 name="Shape 35"/>
            <p:cNvSpPr/>
            <p:nvPr/>
          </p:nvSpPr>
          <p:spPr>
            <a:xfrm flipH="1">
              <a:off x="4267199" y="30477"/>
              <a:ext cx="381002" cy="6858001"/>
            </a:xfrm>
            <a:prstGeom prst="line">
              <a:avLst/>
            </a:prstGeom>
            <a:noFill/>
            <a:ln w="47625" cap="flat">
              <a:solidFill>
                <a:schemeClr val="accent1">
                  <a:alpha val="63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 name="Shape 36"/>
            <p:cNvSpPr/>
            <p:nvPr/>
          </p:nvSpPr>
          <p:spPr>
            <a:xfrm flipH="1">
              <a:off x="2590800" y="30477"/>
              <a:ext cx="228600" cy="6858001"/>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 name="Shape 37"/>
            <p:cNvSpPr/>
            <p:nvPr/>
          </p:nvSpPr>
          <p:spPr>
            <a:xfrm>
              <a:off x="2514600" y="30477"/>
              <a:ext cx="228600"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 name="Shape 38"/>
            <p:cNvSpPr/>
            <p:nvPr/>
          </p:nvSpPr>
          <p:spPr>
            <a:xfrm flipH="1">
              <a:off x="3275805" y="31271"/>
              <a:ext cx="1590" cy="6858001"/>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 name="Shape 39"/>
            <p:cNvSpPr/>
            <p:nvPr/>
          </p:nvSpPr>
          <p:spPr>
            <a:xfrm>
              <a:off x="2895599" y="30477"/>
              <a:ext cx="457202" cy="6858001"/>
            </a:xfrm>
            <a:prstGeom prst="line">
              <a:avLst/>
            </a:prstGeom>
            <a:noFill/>
            <a:ln w="47625" cap="flat">
              <a:solidFill>
                <a:schemeClr val="accent1">
                  <a:alpha val="63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 name="Shape 40"/>
            <p:cNvSpPr/>
            <p:nvPr/>
          </p:nvSpPr>
          <p:spPr>
            <a:xfrm flipH="1">
              <a:off x="3048000" y="30477"/>
              <a:ext cx="381002" cy="6858001"/>
            </a:xfrm>
            <a:prstGeom prst="line">
              <a:avLst/>
            </a:prstGeom>
            <a:noFill/>
            <a:ln w="50800" cap="flat">
              <a:solidFill>
                <a:schemeClr val="accent1">
                  <a:alpha val="3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 name="Shape 41"/>
            <p:cNvSpPr/>
            <p:nvPr/>
          </p:nvSpPr>
          <p:spPr>
            <a:xfrm>
              <a:off x="3581400" y="30476"/>
              <a:ext cx="457199" cy="6858001"/>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 name="Shape 42"/>
            <p:cNvSpPr/>
            <p:nvPr/>
          </p:nvSpPr>
          <p:spPr>
            <a:xfrm>
              <a:off x="2667000" y="30477"/>
              <a:ext cx="304800"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 name="Shape 43"/>
            <p:cNvSpPr/>
            <p:nvPr/>
          </p:nvSpPr>
          <p:spPr>
            <a:xfrm>
              <a:off x="4038600" y="30476"/>
              <a:ext cx="152402" cy="6858001"/>
            </a:xfrm>
            <a:prstGeom prst="line">
              <a:avLst/>
            </a:prstGeom>
            <a:noFill/>
            <a:ln w="50800" cap="flat">
              <a:solidFill>
                <a:schemeClr val="accent1">
                  <a:alpha val="3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 name="Shape 44"/>
            <p:cNvSpPr/>
            <p:nvPr/>
          </p:nvSpPr>
          <p:spPr>
            <a:xfrm>
              <a:off x="3047999"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 name="Shape 45"/>
            <p:cNvSpPr/>
            <p:nvPr/>
          </p:nvSpPr>
          <p:spPr>
            <a:xfrm flipH="1">
              <a:off x="2286000" y="30477"/>
              <a:ext cx="228600" cy="6858001"/>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 name="Shape 46"/>
            <p:cNvSpPr/>
            <p:nvPr/>
          </p:nvSpPr>
          <p:spPr>
            <a:xfrm flipH="1">
              <a:off x="3505199" y="30477"/>
              <a:ext cx="1413511" cy="6858001"/>
            </a:xfrm>
            <a:prstGeom prst="line">
              <a:avLst/>
            </a:prstGeom>
            <a:noFill/>
            <a:ln w="9525" cap="flat">
              <a:solidFill>
                <a:schemeClr val="accent1">
                  <a:alpha val="39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 name="Shape 47"/>
            <p:cNvSpPr/>
            <p:nvPr/>
          </p:nvSpPr>
          <p:spPr>
            <a:xfrm flipH="1">
              <a:off x="4650103" y="30476"/>
              <a:ext cx="302898"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 name="Shape 48"/>
            <p:cNvSpPr/>
            <p:nvPr/>
          </p:nvSpPr>
          <p:spPr>
            <a:xfrm flipH="1">
              <a:off x="4952999"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 name="Shape 49"/>
            <p:cNvSpPr/>
            <p:nvPr/>
          </p:nvSpPr>
          <p:spPr>
            <a:xfrm flipH="1">
              <a:off x="3886200" y="30477"/>
              <a:ext cx="403860" cy="6858001"/>
            </a:xfrm>
            <a:prstGeom prst="line">
              <a:avLst/>
            </a:prstGeom>
            <a:noFill/>
            <a:ln w="1270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0" name="Shape 50"/>
            <p:cNvSpPr/>
            <p:nvPr/>
          </p:nvSpPr>
          <p:spPr>
            <a:xfrm>
              <a:off x="3124201" y="30477"/>
              <a:ext cx="352425" cy="6858001"/>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1" name="Shape 51"/>
            <p:cNvSpPr/>
            <p:nvPr/>
          </p:nvSpPr>
          <p:spPr>
            <a:xfrm>
              <a:off x="3886200" y="30476"/>
              <a:ext cx="205740" cy="685800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2" name="Shape 52"/>
            <p:cNvSpPr/>
            <p:nvPr/>
          </p:nvSpPr>
          <p:spPr>
            <a:xfrm>
              <a:off x="3505199"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3" name="Shape 53"/>
            <p:cNvSpPr/>
            <p:nvPr/>
          </p:nvSpPr>
          <p:spPr>
            <a:xfrm>
              <a:off x="3733799"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4" name="Shape 54"/>
            <p:cNvSpPr/>
            <p:nvPr/>
          </p:nvSpPr>
          <p:spPr>
            <a:xfrm>
              <a:off x="6095999" y="30478"/>
              <a:ext cx="152402" cy="6858001"/>
            </a:xfrm>
            <a:prstGeom prst="line">
              <a:avLst/>
            </a:prstGeom>
            <a:noFill/>
            <a:ln w="50800" cap="flat">
              <a:solidFill>
                <a:schemeClr val="accent1">
                  <a:alpha val="3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5" name="Shape 55"/>
            <p:cNvSpPr/>
            <p:nvPr/>
          </p:nvSpPr>
          <p:spPr>
            <a:xfrm>
              <a:off x="5334000" y="30478"/>
              <a:ext cx="3810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6" name="Shape 56"/>
            <p:cNvSpPr/>
            <p:nvPr/>
          </p:nvSpPr>
          <p:spPr>
            <a:xfrm flipH="1">
              <a:off x="5943599" y="30478"/>
              <a:ext cx="3810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7" name="Shape 57"/>
            <p:cNvSpPr/>
            <p:nvPr/>
          </p:nvSpPr>
          <p:spPr>
            <a:xfrm flipH="1">
              <a:off x="5105400" y="30477"/>
              <a:ext cx="304801" cy="6858000"/>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8" name="Shape 58"/>
            <p:cNvSpPr/>
            <p:nvPr/>
          </p:nvSpPr>
          <p:spPr>
            <a:xfrm>
              <a:off x="4267200" y="30478"/>
              <a:ext cx="457199" cy="6858001"/>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9" name="Shape 59"/>
            <p:cNvSpPr/>
            <p:nvPr/>
          </p:nvSpPr>
          <p:spPr>
            <a:xfrm>
              <a:off x="5715000"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0" name="Shape 60"/>
            <p:cNvSpPr/>
            <p:nvPr/>
          </p:nvSpPr>
          <p:spPr>
            <a:xfrm flipH="1">
              <a:off x="5368289" y="30478"/>
              <a:ext cx="1413512" cy="6858001"/>
            </a:xfrm>
            <a:prstGeom prst="line">
              <a:avLst/>
            </a:prstGeom>
            <a:noFill/>
            <a:ln w="9525" cap="flat">
              <a:solidFill>
                <a:schemeClr val="accent1">
                  <a:alpha val="56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1" name="Shape 61"/>
            <p:cNvSpPr/>
            <p:nvPr/>
          </p:nvSpPr>
          <p:spPr>
            <a:xfrm flipH="1">
              <a:off x="6326503" y="30477"/>
              <a:ext cx="302898"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2" name="Shape 62"/>
            <p:cNvSpPr/>
            <p:nvPr/>
          </p:nvSpPr>
          <p:spPr>
            <a:xfrm flipH="1">
              <a:off x="6172200" y="30478"/>
              <a:ext cx="304800"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3" name="Shape 63"/>
            <p:cNvSpPr/>
            <p:nvPr/>
          </p:nvSpPr>
          <p:spPr>
            <a:xfrm flipH="1">
              <a:off x="5615940" y="30478"/>
              <a:ext cx="403860" cy="6858001"/>
            </a:xfrm>
            <a:prstGeom prst="line">
              <a:avLst/>
            </a:prstGeom>
            <a:noFill/>
            <a:ln w="1270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4" name="Shape 64"/>
            <p:cNvSpPr/>
            <p:nvPr/>
          </p:nvSpPr>
          <p:spPr>
            <a:xfrm>
              <a:off x="5562600" y="30478"/>
              <a:ext cx="205740"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5" name="Shape 65"/>
            <p:cNvSpPr/>
            <p:nvPr/>
          </p:nvSpPr>
          <p:spPr>
            <a:xfrm>
              <a:off x="5105399" y="30478"/>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6" name="Shape 66"/>
            <p:cNvSpPr/>
            <p:nvPr/>
          </p:nvSpPr>
          <p:spPr>
            <a:xfrm>
              <a:off x="5333999"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7" name="Shape 67"/>
            <p:cNvSpPr/>
            <p:nvPr/>
          </p:nvSpPr>
          <p:spPr>
            <a:xfrm flipH="1">
              <a:off x="6781800" y="30478"/>
              <a:ext cx="228600" cy="6858001"/>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8" name="Shape 68"/>
            <p:cNvSpPr/>
            <p:nvPr/>
          </p:nvSpPr>
          <p:spPr>
            <a:xfrm>
              <a:off x="6781799" y="30478"/>
              <a:ext cx="228601"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9" name="Shape 69"/>
            <p:cNvSpPr/>
            <p:nvPr/>
          </p:nvSpPr>
          <p:spPr>
            <a:xfrm flipH="1">
              <a:off x="7466805" y="31272"/>
              <a:ext cx="1590" cy="6858001"/>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0" name="Shape 70"/>
            <p:cNvSpPr/>
            <p:nvPr/>
          </p:nvSpPr>
          <p:spPr>
            <a:xfrm>
              <a:off x="7086599" y="30478"/>
              <a:ext cx="457202" cy="6858001"/>
            </a:xfrm>
            <a:prstGeom prst="line">
              <a:avLst/>
            </a:prstGeom>
            <a:noFill/>
            <a:ln w="9525" cap="flat">
              <a:solidFill>
                <a:schemeClr val="accent1">
                  <a:alpha val="9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1" name="Shape 71"/>
            <p:cNvSpPr/>
            <p:nvPr/>
          </p:nvSpPr>
          <p:spPr>
            <a:xfrm flipH="1">
              <a:off x="7239000" y="30478"/>
              <a:ext cx="381002" cy="6858001"/>
            </a:xfrm>
            <a:prstGeom prst="line">
              <a:avLst/>
            </a:prstGeom>
            <a:noFill/>
            <a:ln w="1270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2" name="Shape 72"/>
            <p:cNvSpPr/>
            <p:nvPr/>
          </p:nvSpPr>
          <p:spPr>
            <a:xfrm>
              <a:off x="7772400" y="30477"/>
              <a:ext cx="457199" cy="6858001"/>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3" name="Shape 73"/>
            <p:cNvSpPr/>
            <p:nvPr/>
          </p:nvSpPr>
          <p:spPr>
            <a:xfrm>
              <a:off x="7086599" y="30477"/>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4" name="Shape 74"/>
            <p:cNvSpPr/>
            <p:nvPr/>
          </p:nvSpPr>
          <p:spPr>
            <a:xfrm flipH="1">
              <a:off x="6934200" y="30477"/>
              <a:ext cx="228600" cy="6858001"/>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5" name="Shape 75"/>
            <p:cNvSpPr/>
            <p:nvPr/>
          </p:nvSpPr>
          <p:spPr>
            <a:xfrm>
              <a:off x="7467601" y="30477"/>
              <a:ext cx="352425" cy="6858001"/>
            </a:xfrm>
            <a:prstGeom prst="line">
              <a:avLst/>
            </a:prstGeom>
            <a:noFill/>
            <a:ln w="15875" cap="flat">
              <a:solidFill>
                <a:schemeClr val="accent1">
                  <a:alpha val="72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6" name="Shape 76"/>
            <p:cNvSpPr/>
            <p:nvPr/>
          </p:nvSpPr>
          <p:spPr>
            <a:xfrm>
              <a:off x="8077200" y="30478"/>
              <a:ext cx="205740"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7" name="Shape 77"/>
            <p:cNvSpPr/>
            <p:nvPr/>
          </p:nvSpPr>
          <p:spPr>
            <a:xfrm>
              <a:off x="7696199" y="30478"/>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8" name="Shape 78"/>
            <p:cNvSpPr/>
            <p:nvPr/>
          </p:nvSpPr>
          <p:spPr>
            <a:xfrm>
              <a:off x="7924799" y="30478"/>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9" name="Shape 79"/>
            <p:cNvSpPr/>
            <p:nvPr/>
          </p:nvSpPr>
          <p:spPr>
            <a:xfrm>
              <a:off x="8610599" y="30479"/>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80" name="Shape 80"/>
            <p:cNvSpPr/>
            <p:nvPr/>
          </p:nvSpPr>
          <p:spPr>
            <a:xfrm>
              <a:off x="8305799" y="30479"/>
              <a:ext cx="3810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81" name="Shape 81"/>
            <p:cNvSpPr/>
            <p:nvPr/>
          </p:nvSpPr>
          <p:spPr>
            <a:xfrm flipH="1">
              <a:off x="8458199" y="30479"/>
              <a:ext cx="381002" cy="6858001"/>
            </a:xfrm>
            <a:prstGeom prst="line">
              <a:avLst/>
            </a:prstGeom>
            <a:noFill/>
            <a:ln w="50800" cap="flat">
              <a:solidFill>
                <a:schemeClr val="accent1">
                  <a:alpha val="3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82" name="Shape 82"/>
            <p:cNvSpPr/>
            <p:nvPr/>
          </p:nvSpPr>
          <p:spPr>
            <a:xfrm>
              <a:off x="8229600" y="30478"/>
              <a:ext cx="1524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83" name="Shape 83"/>
            <p:cNvSpPr/>
            <p:nvPr/>
          </p:nvSpPr>
          <p:spPr>
            <a:xfrm flipH="1">
              <a:off x="8876667" y="0"/>
              <a:ext cx="191133" cy="6888480"/>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84" name="Shape 84"/>
            <p:cNvSpPr/>
            <p:nvPr/>
          </p:nvSpPr>
          <p:spPr>
            <a:xfrm flipH="1">
              <a:off x="8077201" y="30478"/>
              <a:ext cx="403859" cy="6858002"/>
            </a:xfrm>
            <a:prstGeom prst="line">
              <a:avLst/>
            </a:prstGeom>
            <a:noFill/>
            <a:ln w="47625" cap="flat">
              <a:solidFill>
                <a:schemeClr val="accent1">
                  <a:alpha val="63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85" name="Shape 85"/>
            <p:cNvSpPr/>
            <p:nvPr/>
          </p:nvSpPr>
          <p:spPr>
            <a:xfrm>
              <a:off x="8077200" y="30478"/>
              <a:ext cx="205740" cy="685800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86" name="Shape 86"/>
            <p:cNvSpPr/>
            <p:nvPr/>
          </p:nvSpPr>
          <p:spPr>
            <a:xfrm flipH="1">
              <a:off x="8990805" y="31270"/>
              <a:ext cx="1590" cy="6858003"/>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87" name="Shape 87"/>
            <p:cNvSpPr/>
            <p:nvPr/>
          </p:nvSpPr>
          <p:spPr>
            <a:xfrm flipH="1">
              <a:off x="5943599" y="30477"/>
              <a:ext cx="76202" cy="6858001"/>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88" name="Shape 88"/>
            <p:cNvSpPr/>
            <p:nvPr/>
          </p:nvSpPr>
          <p:spPr>
            <a:xfrm>
              <a:off x="6400799" y="30477"/>
              <a:ext cx="152402" cy="6858001"/>
            </a:xfrm>
            <a:prstGeom prst="line">
              <a:avLst/>
            </a:prstGeom>
            <a:noFill/>
            <a:ln w="47625" cap="flat">
              <a:solidFill>
                <a:schemeClr val="accent1">
                  <a:alpha val="63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89" name="Shape 89"/>
            <p:cNvSpPr/>
            <p:nvPr/>
          </p:nvSpPr>
          <p:spPr>
            <a:xfrm>
              <a:off x="6476999" y="30477"/>
              <a:ext cx="381002" cy="6858001"/>
            </a:xfrm>
            <a:prstGeom prst="line">
              <a:avLst/>
            </a:prstGeom>
            <a:noFill/>
            <a:ln w="19050"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0" name="Shape 90"/>
            <p:cNvSpPr/>
            <p:nvPr/>
          </p:nvSpPr>
          <p:spPr>
            <a:xfrm flipH="1">
              <a:off x="5410200" y="30477"/>
              <a:ext cx="304800" cy="6858001"/>
            </a:xfrm>
            <a:prstGeom prst="line">
              <a:avLst/>
            </a:prstGeom>
            <a:noFill/>
            <a:ln w="47625" cap="flat">
              <a:solidFill>
                <a:schemeClr val="accent1">
                  <a:alpha val="63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1" name="Shape 91"/>
            <p:cNvSpPr/>
            <p:nvPr/>
          </p:nvSpPr>
          <p:spPr>
            <a:xfrm>
              <a:off x="6400801" y="30478"/>
              <a:ext cx="352425" cy="6858001"/>
            </a:xfrm>
            <a:prstGeom prst="line">
              <a:avLst/>
            </a:prstGeom>
            <a:noFill/>
            <a:ln w="15875" cap="flat">
              <a:solidFill>
                <a:schemeClr val="accent1">
                  <a:alpha val="72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2" name="Shape 92"/>
            <p:cNvSpPr/>
            <p:nvPr/>
          </p:nvSpPr>
          <p:spPr>
            <a:xfrm flipH="1">
              <a:off x="7010399" y="30477"/>
              <a:ext cx="381002" cy="6858001"/>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3" name="Shape 93"/>
            <p:cNvSpPr/>
            <p:nvPr/>
          </p:nvSpPr>
          <p:spPr>
            <a:xfrm flipH="1">
              <a:off x="7162800" y="30477"/>
              <a:ext cx="990600" cy="6858001"/>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4" name="Shape 94"/>
            <p:cNvSpPr/>
            <p:nvPr/>
          </p:nvSpPr>
          <p:spPr>
            <a:xfrm>
              <a:off x="4572000" y="30479"/>
              <a:ext cx="457199" cy="6858001"/>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96" name="Shape 96"/>
          <p:cNvSpPr/>
          <p:nvPr/>
        </p:nvSpPr>
        <p:spPr>
          <a:xfrm>
            <a:off x="0" y="1905000"/>
            <a:ext cx="4953000" cy="3124200"/>
          </a:xfrm>
          <a:prstGeom prst="rect">
            <a:avLst/>
          </a:prstGeom>
          <a:solidFill>
            <a:schemeClr val="accent1"/>
          </a:solidFill>
          <a:ln w="12700">
            <a:miter lim="400000"/>
          </a:ln>
          <a:effectLst>
            <a:outerShdw blurRad="50800" dist="38100" dir="2700000" rotWithShape="0">
              <a:srgbClr val="000000">
                <a:alpha val="40000"/>
              </a:srgbClr>
            </a:outerShdw>
          </a:effectLst>
        </p:spPr>
        <p:txBody>
          <a:bodyPr lIns="45719" rIns="45719" anchor="ctr"/>
          <a:lstStyle/>
          <a:p>
            <a:pPr algn="ctr">
              <a:defRPr>
                <a:solidFill>
                  <a:srgbClr val="FFFFFF"/>
                </a:solidFill>
              </a:defRPr>
            </a:pPr>
            <a:endParaRPr/>
          </a:p>
        </p:txBody>
      </p:sp>
      <p:grpSp>
        <p:nvGrpSpPr>
          <p:cNvPr id="100" name="Group 100"/>
          <p:cNvGrpSpPr/>
          <p:nvPr/>
        </p:nvGrpSpPr>
        <p:grpSpPr>
          <a:xfrm>
            <a:off x="0" y="2057400"/>
            <a:ext cx="4801395" cy="2820989"/>
            <a:chOff x="0" y="0"/>
            <a:chExt cx="4801394" cy="2820987"/>
          </a:xfrm>
        </p:grpSpPr>
        <p:sp>
          <p:nvSpPr>
            <p:cNvPr id="97" name="Shape 97"/>
            <p:cNvSpPr/>
            <p:nvPr/>
          </p:nvSpPr>
          <p:spPr>
            <a:xfrm>
              <a:off x="0" y="0"/>
              <a:ext cx="4800601" cy="1588"/>
            </a:xfrm>
            <a:prstGeom prst="line">
              <a:avLst/>
            </a:prstGeom>
            <a:noFill/>
            <a:ln w="19050" cap="flat">
              <a:solidFill>
                <a:schemeClr val="accent2"/>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8" name="Shape 98"/>
            <p:cNvSpPr/>
            <p:nvPr/>
          </p:nvSpPr>
          <p:spPr>
            <a:xfrm>
              <a:off x="0" y="2819400"/>
              <a:ext cx="4800601" cy="1589"/>
            </a:xfrm>
            <a:prstGeom prst="line">
              <a:avLst/>
            </a:prstGeom>
            <a:noFill/>
            <a:ln w="19050" cap="flat">
              <a:solidFill>
                <a:schemeClr val="accent2"/>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9" name="Shape 99"/>
            <p:cNvSpPr/>
            <p:nvPr/>
          </p:nvSpPr>
          <p:spPr>
            <a:xfrm flipH="1">
              <a:off x="4800600" y="793"/>
              <a:ext cx="795" cy="2818608"/>
            </a:xfrm>
            <a:prstGeom prst="line">
              <a:avLst/>
            </a:prstGeom>
            <a:noFill/>
            <a:ln w="19050" cap="flat">
              <a:solidFill>
                <a:schemeClr val="accent2"/>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01" name="Shape 101"/>
          <p:cNvSpPr>
            <a:spLocks noGrp="1"/>
          </p:cNvSpPr>
          <p:nvPr>
            <p:ph type="title"/>
          </p:nvPr>
        </p:nvSpPr>
        <p:spPr>
          <a:xfrm>
            <a:off x="228600" y="2130425"/>
            <a:ext cx="4419600" cy="1600328"/>
          </a:xfrm>
          <a:prstGeom prst="rect">
            <a:avLst/>
          </a:prstGeom>
        </p:spPr>
        <p:txBody>
          <a:bodyPr/>
          <a:lstStyle>
            <a:lvl1pPr>
              <a:defRPr spc="40"/>
            </a:lvl1pPr>
          </a:lstStyle>
          <a:p>
            <a:r>
              <a:t>Title Text</a:t>
            </a:r>
          </a:p>
        </p:txBody>
      </p:sp>
      <p:sp>
        <p:nvSpPr>
          <p:cNvPr id="102" name="Shape 102"/>
          <p:cNvSpPr>
            <a:spLocks noGrp="1"/>
          </p:cNvSpPr>
          <p:nvPr>
            <p:ph type="body" sz="quarter" idx="1"/>
          </p:nvPr>
        </p:nvSpPr>
        <p:spPr>
          <a:xfrm>
            <a:off x="228600" y="3733800"/>
            <a:ext cx="4419600" cy="1066800"/>
          </a:xfrm>
          <a:prstGeom prst="rect">
            <a:avLst/>
          </a:prstGeom>
        </p:spPr>
        <p:txBody>
          <a:bodyPr/>
          <a:lstStyle>
            <a:lvl1pPr marL="0" indent="0">
              <a:buClrTx/>
              <a:buSzTx/>
              <a:buFontTx/>
              <a:buNone/>
              <a:defRPr sz="2200">
                <a:solidFill>
                  <a:srgbClr val="FFFFFF"/>
                </a:solidFill>
              </a:defRPr>
            </a:lvl1pPr>
            <a:lvl2pPr marL="0" indent="457200">
              <a:buClrTx/>
              <a:buSzTx/>
              <a:buFontTx/>
              <a:buNone/>
              <a:defRPr sz="2200">
                <a:solidFill>
                  <a:srgbClr val="FFFFFF"/>
                </a:solidFill>
              </a:defRPr>
            </a:lvl2pPr>
            <a:lvl3pPr marL="0" indent="914400">
              <a:buClrTx/>
              <a:buSzTx/>
              <a:buFontTx/>
              <a:buNone/>
              <a:defRPr sz="2200">
                <a:solidFill>
                  <a:srgbClr val="FFFFFF"/>
                </a:solidFill>
              </a:defRPr>
            </a:lvl3pPr>
            <a:lvl4pPr marL="0" indent="1371600">
              <a:buClrTx/>
              <a:buSzTx/>
              <a:buFontTx/>
              <a:buNone/>
              <a:defRPr sz="2200">
                <a:solidFill>
                  <a:srgbClr val="FFFFFF"/>
                </a:solidFill>
              </a:defRPr>
            </a:lvl4pPr>
            <a:lvl5pPr marL="0" indent="1828800">
              <a:buClrTx/>
              <a:buSzTx/>
              <a:buFontTx/>
              <a:buNone/>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77" name="Shape 277"/>
          <p:cNvSpPr>
            <a:spLocks noGrp="1"/>
          </p:cNvSpPr>
          <p:nvPr>
            <p:ph type="title"/>
          </p:nvPr>
        </p:nvSpPr>
        <p:spPr>
          <a:prstGeom prst="rect">
            <a:avLst/>
          </a:prstGeom>
        </p:spPr>
        <p:txBody>
          <a:bodyPr/>
          <a:lstStyle/>
          <a:p>
            <a:r>
              <a:t>Title Text</a:t>
            </a:r>
          </a:p>
        </p:txBody>
      </p:sp>
      <p:sp>
        <p:nvSpPr>
          <p:cNvPr id="278" name="Shape 27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9" name="Shape 2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86" name="Shape 286"/>
          <p:cNvSpPr>
            <a:spLocks noGrp="1"/>
          </p:cNvSpPr>
          <p:nvPr>
            <p:ph type="title"/>
          </p:nvPr>
        </p:nvSpPr>
        <p:spPr>
          <a:xfrm>
            <a:off x="6629400" y="274638"/>
            <a:ext cx="2057400" cy="5851526"/>
          </a:xfrm>
          <a:prstGeom prst="rect">
            <a:avLst/>
          </a:prstGeom>
        </p:spPr>
        <p:txBody>
          <a:bodyPr/>
          <a:lstStyle/>
          <a:p>
            <a:r>
              <a:t>Title Text</a:t>
            </a:r>
          </a:p>
        </p:txBody>
      </p:sp>
      <p:sp>
        <p:nvSpPr>
          <p:cNvPr id="287" name="Shape 287"/>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8" name="Shape 28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r>
              <a:t>Title Text</a:t>
            </a:r>
          </a:p>
        </p:txBody>
      </p:sp>
      <p:sp>
        <p:nvSpPr>
          <p:cNvPr id="111" name="Shape 11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0">
              <a:srgbClr val="FBFBFB"/>
            </a:gs>
            <a:gs pos="100000">
              <a:srgbClr val="9E9E9E"/>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02" name="Group 202"/>
          <p:cNvGrpSpPr/>
          <p:nvPr/>
        </p:nvGrpSpPr>
        <p:grpSpPr>
          <a:xfrm>
            <a:off x="0" y="-30479"/>
            <a:ext cx="9067800" cy="4846322"/>
            <a:chOff x="0" y="0"/>
            <a:chExt cx="9067798" cy="4846320"/>
          </a:xfrm>
        </p:grpSpPr>
        <p:sp>
          <p:nvSpPr>
            <p:cNvPr id="119" name="Shape 119"/>
            <p:cNvSpPr/>
            <p:nvPr/>
          </p:nvSpPr>
          <p:spPr>
            <a:xfrm>
              <a:off x="1905000"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0" name="Shape 120"/>
            <p:cNvSpPr/>
            <p:nvPr/>
          </p:nvSpPr>
          <p:spPr>
            <a:xfrm>
              <a:off x="1600199" y="21439"/>
              <a:ext cx="38100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1" name="Shape 121"/>
            <p:cNvSpPr/>
            <p:nvPr/>
          </p:nvSpPr>
          <p:spPr>
            <a:xfrm flipH="1">
              <a:off x="1752599" y="21439"/>
              <a:ext cx="38100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2" name="Shape 122"/>
            <p:cNvSpPr/>
            <p:nvPr/>
          </p:nvSpPr>
          <p:spPr>
            <a:xfrm flipH="1">
              <a:off x="76199" y="21439"/>
              <a:ext cx="228601" cy="4824322"/>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3" name="Shape 123"/>
            <p:cNvSpPr/>
            <p:nvPr/>
          </p:nvSpPr>
          <p:spPr>
            <a:xfrm>
              <a:off x="-1" y="21439"/>
              <a:ext cx="22860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4" name="Shape 124"/>
            <p:cNvSpPr/>
            <p:nvPr/>
          </p:nvSpPr>
          <p:spPr>
            <a:xfrm>
              <a:off x="1600199" y="21439"/>
              <a:ext cx="914401" cy="4824322"/>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5" name="Shape 125"/>
            <p:cNvSpPr/>
            <p:nvPr/>
          </p:nvSpPr>
          <p:spPr>
            <a:xfrm>
              <a:off x="381000" y="21439"/>
              <a:ext cx="457200" cy="4824322"/>
            </a:xfrm>
            <a:prstGeom prst="line">
              <a:avLst/>
            </a:prstGeom>
            <a:noFill/>
            <a:ln w="9525" cap="flat">
              <a:solidFill>
                <a:schemeClr val="accent1">
                  <a:alpha val="9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 name="Shape 126"/>
            <p:cNvSpPr/>
            <p:nvPr/>
          </p:nvSpPr>
          <p:spPr>
            <a:xfrm flipH="1">
              <a:off x="533399" y="21439"/>
              <a:ext cx="381002" cy="4824322"/>
            </a:xfrm>
            <a:prstGeom prst="line">
              <a:avLst/>
            </a:prstGeom>
            <a:noFill/>
            <a:ln w="1270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7" name="Shape 127"/>
            <p:cNvSpPr/>
            <p:nvPr/>
          </p:nvSpPr>
          <p:spPr>
            <a:xfrm>
              <a:off x="1066799" y="21438"/>
              <a:ext cx="457200" cy="4824322"/>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8" name="Shape 128"/>
            <p:cNvSpPr/>
            <p:nvPr/>
          </p:nvSpPr>
          <p:spPr>
            <a:xfrm>
              <a:off x="152399" y="21439"/>
              <a:ext cx="30480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9" name="Shape 129"/>
            <p:cNvSpPr/>
            <p:nvPr/>
          </p:nvSpPr>
          <p:spPr>
            <a:xfrm>
              <a:off x="1523999" y="21438"/>
              <a:ext cx="152403" cy="4824322"/>
            </a:xfrm>
            <a:prstGeom prst="line">
              <a:avLst/>
            </a:prstGeom>
            <a:noFill/>
            <a:ln w="57150" cap="flat">
              <a:solidFill>
                <a:schemeClr val="accent1">
                  <a:alpha val="3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0" name="Shape 130"/>
            <p:cNvSpPr/>
            <p:nvPr/>
          </p:nvSpPr>
          <p:spPr>
            <a:xfrm>
              <a:off x="533399"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1" name="Shape 131"/>
            <p:cNvSpPr/>
            <p:nvPr/>
          </p:nvSpPr>
          <p:spPr>
            <a:xfrm>
              <a:off x="228599" y="32632"/>
              <a:ext cx="457201" cy="4813689"/>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2" name="Shape 132"/>
            <p:cNvSpPr/>
            <p:nvPr/>
          </p:nvSpPr>
          <p:spPr>
            <a:xfrm flipH="1">
              <a:off x="990599" y="21439"/>
              <a:ext cx="1413511" cy="4824322"/>
            </a:xfrm>
            <a:prstGeom prst="line">
              <a:avLst/>
            </a:prstGeom>
            <a:noFill/>
            <a:ln w="9525" cap="flat">
              <a:solidFill>
                <a:schemeClr val="accent1">
                  <a:alpha val="39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3" name="Shape 133"/>
            <p:cNvSpPr/>
            <p:nvPr/>
          </p:nvSpPr>
          <p:spPr>
            <a:xfrm flipH="1">
              <a:off x="2135504" y="21438"/>
              <a:ext cx="302895"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4" name="Shape 134"/>
            <p:cNvSpPr/>
            <p:nvPr/>
          </p:nvSpPr>
          <p:spPr>
            <a:xfrm flipH="1">
              <a:off x="2362199" y="21439"/>
              <a:ext cx="30480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5" name="Shape 135"/>
            <p:cNvSpPr/>
            <p:nvPr/>
          </p:nvSpPr>
          <p:spPr>
            <a:xfrm flipH="1">
              <a:off x="1371598" y="21439"/>
              <a:ext cx="403863" cy="4824322"/>
            </a:xfrm>
            <a:prstGeom prst="line">
              <a:avLst/>
            </a:prstGeom>
            <a:noFill/>
            <a:ln w="1270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 name="Shape 136"/>
            <p:cNvSpPr/>
            <p:nvPr/>
          </p:nvSpPr>
          <p:spPr>
            <a:xfrm>
              <a:off x="609600" y="21439"/>
              <a:ext cx="352425" cy="4824322"/>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7" name="Shape 137"/>
            <p:cNvSpPr/>
            <p:nvPr/>
          </p:nvSpPr>
          <p:spPr>
            <a:xfrm>
              <a:off x="1371599" y="21439"/>
              <a:ext cx="20574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8" name="Shape 138"/>
            <p:cNvSpPr/>
            <p:nvPr/>
          </p:nvSpPr>
          <p:spPr>
            <a:xfrm>
              <a:off x="990600"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9" name="Shape 139"/>
            <p:cNvSpPr/>
            <p:nvPr/>
          </p:nvSpPr>
          <p:spPr>
            <a:xfrm>
              <a:off x="1219200"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0" name="Shape 140"/>
            <p:cNvSpPr/>
            <p:nvPr/>
          </p:nvSpPr>
          <p:spPr>
            <a:xfrm>
              <a:off x="4419600"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1" name="Shape 141"/>
            <p:cNvSpPr/>
            <p:nvPr/>
          </p:nvSpPr>
          <p:spPr>
            <a:xfrm>
              <a:off x="4114799" y="21439"/>
              <a:ext cx="381002"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2" name="Shape 142"/>
            <p:cNvSpPr/>
            <p:nvPr/>
          </p:nvSpPr>
          <p:spPr>
            <a:xfrm flipH="1">
              <a:off x="4267199" y="21439"/>
              <a:ext cx="381002" cy="4824322"/>
            </a:xfrm>
            <a:prstGeom prst="line">
              <a:avLst/>
            </a:prstGeom>
            <a:noFill/>
            <a:ln w="47625" cap="flat">
              <a:solidFill>
                <a:schemeClr val="accent1">
                  <a:alpha val="63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3" name="Shape 143"/>
            <p:cNvSpPr/>
            <p:nvPr/>
          </p:nvSpPr>
          <p:spPr>
            <a:xfrm flipH="1">
              <a:off x="2590799" y="21439"/>
              <a:ext cx="228601" cy="4824322"/>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4" name="Shape 144"/>
            <p:cNvSpPr/>
            <p:nvPr/>
          </p:nvSpPr>
          <p:spPr>
            <a:xfrm>
              <a:off x="2514599" y="21439"/>
              <a:ext cx="22860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5" name="Shape 145"/>
            <p:cNvSpPr/>
            <p:nvPr/>
          </p:nvSpPr>
          <p:spPr>
            <a:xfrm flipH="1">
              <a:off x="3275805" y="21997"/>
              <a:ext cx="1589" cy="4824322"/>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6" name="Shape 146"/>
            <p:cNvSpPr/>
            <p:nvPr/>
          </p:nvSpPr>
          <p:spPr>
            <a:xfrm>
              <a:off x="2895600" y="21439"/>
              <a:ext cx="457200" cy="4824322"/>
            </a:xfrm>
            <a:prstGeom prst="line">
              <a:avLst/>
            </a:prstGeom>
            <a:noFill/>
            <a:ln w="47625" cap="flat">
              <a:solidFill>
                <a:schemeClr val="accent1">
                  <a:alpha val="63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7" name="Shape 147"/>
            <p:cNvSpPr/>
            <p:nvPr/>
          </p:nvSpPr>
          <p:spPr>
            <a:xfrm flipH="1">
              <a:off x="3048000" y="21439"/>
              <a:ext cx="381001" cy="4824322"/>
            </a:xfrm>
            <a:prstGeom prst="line">
              <a:avLst/>
            </a:prstGeom>
            <a:noFill/>
            <a:ln w="1270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8" name="Shape 148"/>
            <p:cNvSpPr/>
            <p:nvPr/>
          </p:nvSpPr>
          <p:spPr>
            <a:xfrm>
              <a:off x="3581399" y="21438"/>
              <a:ext cx="457200" cy="4824322"/>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9" name="Shape 149"/>
            <p:cNvSpPr/>
            <p:nvPr/>
          </p:nvSpPr>
          <p:spPr>
            <a:xfrm>
              <a:off x="2666999" y="21439"/>
              <a:ext cx="30480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0" name="Shape 150"/>
            <p:cNvSpPr/>
            <p:nvPr/>
          </p:nvSpPr>
          <p:spPr>
            <a:xfrm>
              <a:off x="4038599" y="21438"/>
              <a:ext cx="152403"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 name="Shape 151"/>
            <p:cNvSpPr/>
            <p:nvPr/>
          </p:nvSpPr>
          <p:spPr>
            <a:xfrm>
              <a:off x="3048000"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2" name="Shape 152"/>
            <p:cNvSpPr/>
            <p:nvPr/>
          </p:nvSpPr>
          <p:spPr>
            <a:xfrm flipH="1">
              <a:off x="2285999" y="21439"/>
              <a:ext cx="228601" cy="4824322"/>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3" name="Shape 153"/>
            <p:cNvSpPr/>
            <p:nvPr/>
          </p:nvSpPr>
          <p:spPr>
            <a:xfrm flipH="1">
              <a:off x="3505199" y="21439"/>
              <a:ext cx="1413511" cy="4824322"/>
            </a:xfrm>
            <a:prstGeom prst="line">
              <a:avLst/>
            </a:prstGeom>
            <a:noFill/>
            <a:ln w="9525" cap="flat">
              <a:solidFill>
                <a:schemeClr val="accent1">
                  <a:alpha val="39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4" name="Shape 154"/>
            <p:cNvSpPr/>
            <p:nvPr/>
          </p:nvSpPr>
          <p:spPr>
            <a:xfrm flipH="1">
              <a:off x="4650104" y="21438"/>
              <a:ext cx="302895"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5" name="Shape 155"/>
            <p:cNvSpPr/>
            <p:nvPr/>
          </p:nvSpPr>
          <p:spPr>
            <a:xfrm flipH="1">
              <a:off x="4953000"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6" name="Shape 156"/>
            <p:cNvSpPr/>
            <p:nvPr/>
          </p:nvSpPr>
          <p:spPr>
            <a:xfrm flipH="1">
              <a:off x="3886199" y="21439"/>
              <a:ext cx="403862" cy="4824322"/>
            </a:xfrm>
            <a:prstGeom prst="line">
              <a:avLst/>
            </a:prstGeom>
            <a:noFill/>
            <a:ln w="1270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7" name="Shape 157"/>
            <p:cNvSpPr/>
            <p:nvPr/>
          </p:nvSpPr>
          <p:spPr>
            <a:xfrm>
              <a:off x="3124200" y="21439"/>
              <a:ext cx="352425" cy="4824322"/>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8" name="Shape 158"/>
            <p:cNvSpPr/>
            <p:nvPr/>
          </p:nvSpPr>
          <p:spPr>
            <a:xfrm>
              <a:off x="3886199" y="21439"/>
              <a:ext cx="20574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9" name="Shape 159"/>
            <p:cNvSpPr/>
            <p:nvPr/>
          </p:nvSpPr>
          <p:spPr>
            <a:xfrm>
              <a:off x="3505200"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0" name="Shape 160"/>
            <p:cNvSpPr/>
            <p:nvPr/>
          </p:nvSpPr>
          <p:spPr>
            <a:xfrm>
              <a:off x="3733800"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1" name="Shape 161"/>
            <p:cNvSpPr/>
            <p:nvPr/>
          </p:nvSpPr>
          <p:spPr>
            <a:xfrm>
              <a:off x="6095999" y="21439"/>
              <a:ext cx="152400" cy="4824322"/>
            </a:xfrm>
            <a:prstGeom prst="line">
              <a:avLst/>
            </a:prstGeom>
            <a:noFill/>
            <a:ln w="57150" cap="flat">
              <a:solidFill>
                <a:schemeClr val="accent1">
                  <a:alpha val="3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2" name="Shape 162"/>
            <p:cNvSpPr/>
            <p:nvPr/>
          </p:nvSpPr>
          <p:spPr>
            <a:xfrm>
              <a:off x="5334000" y="21439"/>
              <a:ext cx="381002"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3" name="Shape 163"/>
            <p:cNvSpPr/>
            <p:nvPr/>
          </p:nvSpPr>
          <p:spPr>
            <a:xfrm flipH="1">
              <a:off x="5943598" y="21439"/>
              <a:ext cx="381002"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4" name="Shape 164"/>
            <p:cNvSpPr/>
            <p:nvPr/>
          </p:nvSpPr>
          <p:spPr>
            <a:xfrm flipH="1">
              <a:off x="5105399" y="21440"/>
              <a:ext cx="304802" cy="4824320"/>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5" name="Shape 165"/>
            <p:cNvSpPr/>
            <p:nvPr/>
          </p:nvSpPr>
          <p:spPr>
            <a:xfrm>
              <a:off x="4267199" y="21439"/>
              <a:ext cx="457200" cy="4824322"/>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6" name="Shape 166"/>
            <p:cNvSpPr/>
            <p:nvPr/>
          </p:nvSpPr>
          <p:spPr>
            <a:xfrm>
              <a:off x="5714999" y="21439"/>
              <a:ext cx="152403"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7" name="Shape 167"/>
            <p:cNvSpPr/>
            <p:nvPr/>
          </p:nvSpPr>
          <p:spPr>
            <a:xfrm flipH="1">
              <a:off x="5368289" y="21439"/>
              <a:ext cx="1413511" cy="4824322"/>
            </a:xfrm>
            <a:prstGeom prst="line">
              <a:avLst/>
            </a:prstGeom>
            <a:noFill/>
            <a:ln w="9525" cap="flat">
              <a:solidFill>
                <a:schemeClr val="accent1">
                  <a:alpha val="56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8" name="Shape 168"/>
            <p:cNvSpPr/>
            <p:nvPr/>
          </p:nvSpPr>
          <p:spPr>
            <a:xfrm flipH="1">
              <a:off x="6326504" y="21439"/>
              <a:ext cx="302895"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9" name="Shape 169"/>
            <p:cNvSpPr/>
            <p:nvPr/>
          </p:nvSpPr>
          <p:spPr>
            <a:xfrm flipH="1">
              <a:off x="6172199" y="21439"/>
              <a:ext cx="304802"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0" name="Shape 170"/>
            <p:cNvSpPr/>
            <p:nvPr/>
          </p:nvSpPr>
          <p:spPr>
            <a:xfrm flipH="1">
              <a:off x="5615939" y="21439"/>
              <a:ext cx="403862" cy="4824322"/>
            </a:xfrm>
            <a:prstGeom prst="line">
              <a:avLst/>
            </a:prstGeom>
            <a:noFill/>
            <a:ln w="1270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1" name="Shape 171"/>
            <p:cNvSpPr/>
            <p:nvPr/>
          </p:nvSpPr>
          <p:spPr>
            <a:xfrm>
              <a:off x="5562599" y="21439"/>
              <a:ext cx="20574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2" name="Shape 172"/>
            <p:cNvSpPr/>
            <p:nvPr/>
          </p:nvSpPr>
          <p:spPr>
            <a:xfrm>
              <a:off x="5105400" y="21439"/>
              <a:ext cx="152400" cy="4824322"/>
            </a:xfrm>
            <a:prstGeom prst="line">
              <a:avLst/>
            </a:prstGeom>
            <a:noFill/>
            <a:ln w="57150" cap="flat">
              <a:solidFill>
                <a:schemeClr val="accent1">
                  <a:alpha val="3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3" name="Shape 173"/>
            <p:cNvSpPr/>
            <p:nvPr/>
          </p:nvSpPr>
          <p:spPr>
            <a:xfrm>
              <a:off x="5257800"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4" name="Shape 174"/>
            <p:cNvSpPr/>
            <p:nvPr/>
          </p:nvSpPr>
          <p:spPr>
            <a:xfrm flipH="1">
              <a:off x="6781800" y="21439"/>
              <a:ext cx="228600" cy="4824322"/>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5" name="Shape 175"/>
            <p:cNvSpPr/>
            <p:nvPr/>
          </p:nvSpPr>
          <p:spPr>
            <a:xfrm>
              <a:off x="6781798" y="21439"/>
              <a:ext cx="22860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6" name="Shape 176"/>
            <p:cNvSpPr/>
            <p:nvPr/>
          </p:nvSpPr>
          <p:spPr>
            <a:xfrm flipH="1">
              <a:off x="7466805" y="21998"/>
              <a:ext cx="1589" cy="4824322"/>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7" name="Shape 177"/>
            <p:cNvSpPr/>
            <p:nvPr/>
          </p:nvSpPr>
          <p:spPr>
            <a:xfrm>
              <a:off x="7086600" y="21439"/>
              <a:ext cx="457200" cy="4824322"/>
            </a:xfrm>
            <a:prstGeom prst="line">
              <a:avLst/>
            </a:prstGeom>
            <a:noFill/>
            <a:ln w="9525" cap="flat">
              <a:solidFill>
                <a:schemeClr val="accent1">
                  <a:alpha val="90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8" name="Shape 178"/>
            <p:cNvSpPr/>
            <p:nvPr/>
          </p:nvSpPr>
          <p:spPr>
            <a:xfrm flipH="1">
              <a:off x="7239000" y="21439"/>
              <a:ext cx="381002" cy="4824322"/>
            </a:xfrm>
            <a:prstGeom prst="line">
              <a:avLst/>
            </a:prstGeom>
            <a:noFill/>
            <a:ln w="1270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9" name="Shape 179"/>
            <p:cNvSpPr/>
            <p:nvPr/>
          </p:nvSpPr>
          <p:spPr>
            <a:xfrm>
              <a:off x="7772399" y="21439"/>
              <a:ext cx="457200" cy="4824322"/>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0" name="Shape 180"/>
            <p:cNvSpPr/>
            <p:nvPr/>
          </p:nvSpPr>
          <p:spPr>
            <a:xfrm>
              <a:off x="7086599"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1" name="Shape 181"/>
            <p:cNvSpPr/>
            <p:nvPr/>
          </p:nvSpPr>
          <p:spPr>
            <a:xfrm flipH="1">
              <a:off x="6934200" y="21439"/>
              <a:ext cx="228600" cy="4824322"/>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2" name="Shape 182"/>
            <p:cNvSpPr/>
            <p:nvPr/>
          </p:nvSpPr>
          <p:spPr>
            <a:xfrm>
              <a:off x="7467600" y="21439"/>
              <a:ext cx="352426" cy="4824322"/>
            </a:xfrm>
            <a:prstGeom prst="line">
              <a:avLst/>
            </a:prstGeom>
            <a:noFill/>
            <a:ln w="15875" cap="flat">
              <a:solidFill>
                <a:schemeClr val="accent1">
                  <a:alpha val="72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3" name="Shape 183"/>
            <p:cNvSpPr/>
            <p:nvPr/>
          </p:nvSpPr>
          <p:spPr>
            <a:xfrm>
              <a:off x="8077199" y="21439"/>
              <a:ext cx="20574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4" name="Shape 184"/>
            <p:cNvSpPr/>
            <p:nvPr/>
          </p:nvSpPr>
          <p:spPr>
            <a:xfrm>
              <a:off x="7696199"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5" name="Shape 185"/>
            <p:cNvSpPr/>
            <p:nvPr/>
          </p:nvSpPr>
          <p:spPr>
            <a:xfrm>
              <a:off x="7924799" y="21439"/>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6" name="Shape 186"/>
            <p:cNvSpPr/>
            <p:nvPr/>
          </p:nvSpPr>
          <p:spPr>
            <a:xfrm>
              <a:off x="8610599" y="21440"/>
              <a:ext cx="152400"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7" name="Shape 187"/>
            <p:cNvSpPr/>
            <p:nvPr/>
          </p:nvSpPr>
          <p:spPr>
            <a:xfrm>
              <a:off x="8305798" y="21440"/>
              <a:ext cx="381002"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8" name="Shape 188"/>
            <p:cNvSpPr/>
            <p:nvPr/>
          </p:nvSpPr>
          <p:spPr>
            <a:xfrm flipH="1">
              <a:off x="8458198" y="21440"/>
              <a:ext cx="381002"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9" name="Shape 189"/>
            <p:cNvSpPr/>
            <p:nvPr/>
          </p:nvSpPr>
          <p:spPr>
            <a:xfrm>
              <a:off x="8229599" y="21439"/>
              <a:ext cx="152403"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0" name="Shape 190"/>
            <p:cNvSpPr/>
            <p:nvPr/>
          </p:nvSpPr>
          <p:spPr>
            <a:xfrm flipH="1">
              <a:off x="8876666" y="-1"/>
              <a:ext cx="191133" cy="4845763"/>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1" name="Shape 191"/>
            <p:cNvSpPr/>
            <p:nvPr/>
          </p:nvSpPr>
          <p:spPr>
            <a:xfrm flipH="1">
              <a:off x="8077199" y="21440"/>
              <a:ext cx="403862" cy="4824322"/>
            </a:xfrm>
            <a:prstGeom prst="line">
              <a:avLst/>
            </a:prstGeom>
            <a:noFill/>
            <a:ln w="47625" cap="flat">
              <a:solidFill>
                <a:schemeClr val="accent1">
                  <a:alpha val="63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2" name="Shape 192"/>
            <p:cNvSpPr/>
            <p:nvPr/>
          </p:nvSpPr>
          <p:spPr>
            <a:xfrm>
              <a:off x="8077199" y="21440"/>
              <a:ext cx="205741"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3" name="Shape 193"/>
            <p:cNvSpPr/>
            <p:nvPr/>
          </p:nvSpPr>
          <p:spPr>
            <a:xfrm flipH="1">
              <a:off x="8990805" y="21997"/>
              <a:ext cx="1589" cy="4824323"/>
            </a:xfrm>
            <a:prstGeom prst="line">
              <a:avLst/>
            </a:prstGeom>
            <a:noFill/>
            <a:ln w="1587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4" name="Shape 194"/>
            <p:cNvSpPr/>
            <p:nvPr/>
          </p:nvSpPr>
          <p:spPr>
            <a:xfrm flipH="1">
              <a:off x="5943599" y="21439"/>
              <a:ext cx="76201" cy="4824322"/>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5" name="Shape 195"/>
            <p:cNvSpPr/>
            <p:nvPr/>
          </p:nvSpPr>
          <p:spPr>
            <a:xfrm>
              <a:off x="6400799" y="21439"/>
              <a:ext cx="152400" cy="4824322"/>
            </a:xfrm>
            <a:prstGeom prst="line">
              <a:avLst/>
            </a:prstGeom>
            <a:noFill/>
            <a:ln w="47625" cap="flat">
              <a:solidFill>
                <a:schemeClr val="accent1">
                  <a:alpha val="63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6" name="Shape 196"/>
            <p:cNvSpPr/>
            <p:nvPr/>
          </p:nvSpPr>
          <p:spPr>
            <a:xfrm>
              <a:off x="6476998" y="21439"/>
              <a:ext cx="381002" cy="4824322"/>
            </a:xfrm>
            <a:prstGeom prst="line">
              <a:avLst/>
            </a:prstGeom>
            <a:noFill/>
            <a:ln w="19050"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7" name="Shape 197"/>
            <p:cNvSpPr/>
            <p:nvPr/>
          </p:nvSpPr>
          <p:spPr>
            <a:xfrm flipH="1">
              <a:off x="5410199" y="21439"/>
              <a:ext cx="304801" cy="4824322"/>
            </a:xfrm>
            <a:prstGeom prst="line">
              <a:avLst/>
            </a:prstGeom>
            <a:noFill/>
            <a:ln w="47625" cap="flat">
              <a:solidFill>
                <a:schemeClr val="accent1">
                  <a:alpha val="63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8" name="Shape 198"/>
            <p:cNvSpPr/>
            <p:nvPr/>
          </p:nvSpPr>
          <p:spPr>
            <a:xfrm>
              <a:off x="6400800" y="21439"/>
              <a:ext cx="352426" cy="4824322"/>
            </a:xfrm>
            <a:prstGeom prst="line">
              <a:avLst/>
            </a:prstGeom>
            <a:noFill/>
            <a:ln w="15875" cap="flat">
              <a:solidFill>
                <a:schemeClr val="accent1">
                  <a:alpha val="72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9" name="Shape 199"/>
            <p:cNvSpPr/>
            <p:nvPr/>
          </p:nvSpPr>
          <p:spPr>
            <a:xfrm flipH="1">
              <a:off x="7010398" y="21439"/>
              <a:ext cx="381002" cy="4824322"/>
            </a:xfrm>
            <a:prstGeom prst="line">
              <a:avLst/>
            </a:prstGeom>
            <a:noFill/>
            <a:ln w="9525"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0" name="Shape 200"/>
            <p:cNvSpPr/>
            <p:nvPr/>
          </p:nvSpPr>
          <p:spPr>
            <a:xfrm flipH="1">
              <a:off x="7162800" y="21439"/>
              <a:ext cx="990600" cy="4824322"/>
            </a:xfrm>
            <a:prstGeom prst="line">
              <a:avLst/>
            </a:prstGeom>
            <a:noFill/>
            <a:ln w="28575" cap="flat">
              <a:solidFill>
                <a:schemeClr val="accent1">
                  <a:alpha val="58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1" name="Shape 201"/>
            <p:cNvSpPr/>
            <p:nvPr/>
          </p:nvSpPr>
          <p:spPr>
            <a:xfrm>
              <a:off x="4571999" y="21440"/>
              <a:ext cx="457200" cy="4824322"/>
            </a:xfrm>
            <a:prstGeom prst="line">
              <a:avLst/>
            </a:prstGeom>
            <a:noFill/>
            <a:ln w="38100" cap="flat">
              <a:solidFill>
                <a:schemeClr val="accent1">
                  <a:alpha val="47000"/>
                </a:schemeClr>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03" name="Shape 203"/>
          <p:cNvSpPr/>
          <p:nvPr/>
        </p:nvSpPr>
        <p:spPr>
          <a:xfrm>
            <a:off x="0" y="4311167"/>
            <a:ext cx="9144000" cy="1905001"/>
          </a:xfrm>
          <a:prstGeom prst="rect">
            <a:avLst/>
          </a:prstGeom>
          <a:solidFill>
            <a:schemeClr val="accent1"/>
          </a:solidFill>
          <a:ln w="12700">
            <a:miter lim="400000"/>
          </a:ln>
          <a:effectLst>
            <a:outerShdw blurRad="50800" dist="38100" dir="2700000" rotWithShape="0">
              <a:srgbClr val="000000">
                <a:alpha val="40000"/>
              </a:srgbClr>
            </a:outerShdw>
          </a:effectLst>
        </p:spPr>
        <p:txBody>
          <a:bodyPr lIns="45719" rIns="45719" anchor="ctr"/>
          <a:lstStyle/>
          <a:p>
            <a:pPr algn="ctr">
              <a:defRPr>
                <a:solidFill>
                  <a:srgbClr val="FFFFFF"/>
                </a:solidFill>
              </a:defRPr>
            </a:pPr>
            <a:endParaRPr/>
          </a:p>
        </p:txBody>
      </p:sp>
      <p:sp>
        <p:nvSpPr>
          <p:cNvPr id="204" name="Shape 204"/>
          <p:cNvSpPr/>
          <p:nvPr/>
        </p:nvSpPr>
        <p:spPr>
          <a:xfrm>
            <a:off x="-1" y="4387368"/>
            <a:ext cx="9144001" cy="1588"/>
          </a:xfrm>
          <a:prstGeom prst="line">
            <a:avLst/>
          </a:prstGeom>
          <a:ln w="19050">
            <a:solidFill>
              <a:schemeClr val="accent2"/>
            </a:solidFill>
          </a:ln>
        </p:spPr>
        <p:txBody>
          <a:bodyPr lIns="45719" rIns="45719"/>
          <a:lstStyle/>
          <a:p>
            <a:pPr>
              <a:defRPr>
                <a:solidFill>
                  <a:srgbClr val="FFFFFF"/>
                </a:solidFill>
              </a:defRPr>
            </a:pPr>
            <a:endParaRPr/>
          </a:p>
        </p:txBody>
      </p:sp>
      <p:sp>
        <p:nvSpPr>
          <p:cNvPr id="205" name="Shape 205"/>
          <p:cNvSpPr/>
          <p:nvPr/>
        </p:nvSpPr>
        <p:spPr>
          <a:xfrm>
            <a:off x="-1" y="6138380"/>
            <a:ext cx="9144001" cy="1588"/>
          </a:xfrm>
          <a:prstGeom prst="line">
            <a:avLst/>
          </a:prstGeom>
          <a:ln w="19050">
            <a:solidFill>
              <a:schemeClr val="accent2"/>
            </a:solidFill>
          </a:ln>
        </p:spPr>
        <p:txBody>
          <a:bodyPr lIns="45719" rIns="45719"/>
          <a:lstStyle/>
          <a:p>
            <a:pPr>
              <a:defRPr>
                <a:solidFill>
                  <a:srgbClr val="FFFFFF"/>
                </a:solidFill>
              </a:defRPr>
            </a:pPr>
            <a:endParaRPr/>
          </a:p>
        </p:txBody>
      </p:sp>
      <p:sp>
        <p:nvSpPr>
          <p:cNvPr id="206" name="Shape 206"/>
          <p:cNvSpPr>
            <a:spLocks noGrp="1"/>
          </p:cNvSpPr>
          <p:nvPr>
            <p:ph type="body" sz="quarter" idx="1"/>
          </p:nvPr>
        </p:nvSpPr>
        <p:spPr>
          <a:xfrm>
            <a:off x="457200" y="5621363"/>
            <a:ext cx="8305800" cy="414650"/>
          </a:xfrm>
          <a:prstGeom prst="rect">
            <a:avLst/>
          </a:prstGeom>
        </p:spPr>
        <p:txBody>
          <a:bodyPr/>
          <a:lstStyle>
            <a:lvl1pPr marL="0" indent="0">
              <a:spcBef>
                <a:spcPts val="400"/>
              </a:spcBef>
              <a:buClrTx/>
              <a:buSzTx/>
              <a:buFontTx/>
              <a:buNone/>
              <a:defRPr sz="2000">
                <a:solidFill>
                  <a:srgbClr val="FFFFFF"/>
                </a:solidFill>
              </a:defRPr>
            </a:lvl1pPr>
            <a:lvl2pPr marL="0" indent="457200">
              <a:spcBef>
                <a:spcPts val="400"/>
              </a:spcBef>
              <a:buClrTx/>
              <a:buSzTx/>
              <a:buFontTx/>
              <a:buNone/>
              <a:defRPr sz="2000">
                <a:solidFill>
                  <a:srgbClr val="FFFFFF"/>
                </a:solidFill>
              </a:defRPr>
            </a:lvl2pPr>
            <a:lvl3pPr marL="0" indent="914400">
              <a:spcBef>
                <a:spcPts val="400"/>
              </a:spcBef>
              <a:buClrTx/>
              <a:buSzTx/>
              <a:buFontTx/>
              <a:buNone/>
              <a:defRPr sz="2000">
                <a:solidFill>
                  <a:srgbClr val="FFFFFF"/>
                </a:solidFill>
              </a:defRPr>
            </a:lvl3pPr>
            <a:lvl4pPr marL="0" indent="1371600">
              <a:spcBef>
                <a:spcPts val="400"/>
              </a:spcBef>
              <a:buClrTx/>
              <a:buSzTx/>
              <a:buFontTx/>
              <a:buNone/>
              <a:defRPr sz="2000">
                <a:solidFill>
                  <a:srgbClr val="FFFFFF"/>
                </a:solidFill>
              </a:defRPr>
            </a:lvl4pPr>
            <a:lvl5pPr marL="0" indent="1828800">
              <a:spcBef>
                <a:spcPts val="400"/>
              </a:spcBef>
              <a:buClrTx/>
              <a:buSzTx/>
              <a:buFontTx/>
              <a:buNone/>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7" name="Shape 207"/>
          <p:cNvSpPr>
            <a:spLocks noGrp="1"/>
          </p:cNvSpPr>
          <p:nvPr>
            <p:ph type="title"/>
          </p:nvPr>
        </p:nvSpPr>
        <p:spPr>
          <a:xfrm>
            <a:off x="457200" y="4463567"/>
            <a:ext cx="8305800" cy="1143001"/>
          </a:xfrm>
          <a:prstGeom prst="rect">
            <a:avLst/>
          </a:prstGeom>
        </p:spPr>
        <p:txBody>
          <a:bodyPr/>
          <a:lstStyle/>
          <a:p>
            <a:r>
              <a:t>Title Text</a:t>
            </a:r>
          </a:p>
        </p:txBody>
      </p:sp>
      <p:sp>
        <p:nvSpPr>
          <p:cNvPr id="208" name="Shape 208"/>
          <p:cNvSpPr>
            <a:spLocks noGrp="1"/>
          </p:cNvSpPr>
          <p:nvPr>
            <p:ph type="sldNum" sz="quarter" idx="2"/>
          </p:nvPr>
        </p:nvSpPr>
        <p:spPr>
          <a:prstGeom prst="rect">
            <a:avLst/>
          </a:prstGeom>
        </p:spPr>
        <p:txBody>
          <a:bodyPr/>
          <a:lstStyle>
            <a:lvl1pPr>
              <a:defRPr>
                <a:solidFill>
                  <a:srgbClr val="1D3641"/>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15" name="Shape 215"/>
          <p:cNvSpPr>
            <a:spLocks noGrp="1"/>
          </p:cNvSpPr>
          <p:nvPr>
            <p:ph type="title"/>
          </p:nvPr>
        </p:nvSpPr>
        <p:spPr>
          <a:prstGeom prst="rect">
            <a:avLst/>
          </a:prstGeom>
        </p:spPr>
        <p:txBody>
          <a:bodyPr/>
          <a:lstStyle/>
          <a:p>
            <a:r>
              <a:t>Title Text</a:t>
            </a:r>
          </a:p>
        </p:txBody>
      </p:sp>
      <p:sp>
        <p:nvSpPr>
          <p:cNvPr id="216" name="Shape 216"/>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579119" indent="-213359">
              <a:spcBef>
                <a:spcPts val="600"/>
              </a:spcBef>
              <a:defRPr sz="2800"/>
            </a:lvl2pPr>
            <a:lvl3pPr marL="1005839" indent="-320039">
              <a:spcBef>
                <a:spcPts val="600"/>
              </a:spcBef>
              <a:defRPr sz="2800"/>
            </a:lvl3pPr>
            <a:lvl4pPr marL="1315719" indent="-355600">
              <a:spcBef>
                <a:spcPts val="600"/>
              </a:spcBef>
              <a:defRPr sz="2800"/>
            </a:lvl4pPr>
            <a:lvl5pPr marL="1590039"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17" name="Shape 2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4" name="Shape 224"/>
          <p:cNvSpPr>
            <a:spLocks noGrp="1"/>
          </p:cNvSpPr>
          <p:nvPr>
            <p:ph type="title"/>
          </p:nvPr>
        </p:nvSpPr>
        <p:spPr>
          <a:prstGeom prst="rect">
            <a:avLst/>
          </a:prstGeom>
        </p:spPr>
        <p:txBody>
          <a:bodyPr/>
          <a:lstStyle/>
          <a:p>
            <a:r>
              <a:t>Title Text</a:t>
            </a:r>
          </a:p>
        </p:txBody>
      </p:sp>
      <p:sp>
        <p:nvSpPr>
          <p:cNvPr id="225" name="Shape 225"/>
          <p:cNvSpPr>
            <a:spLocks noGrp="1"/>
          </p:cNvSpPr>
          <p:nvPr>
            <p:ph type="body" sz="quarter" idx="1"/>
          </p:nvPr>
        </p:nvSpPr>
        <p:spPr>
          <a:xfrm>
            <a:off x="457200" y="1535112"/>
            <a:ext cx="4040188" cy="639763"/>
          </a:xfrm>
          <a:prstGeom prst="rect">
            <a:avLst/>
          </a:prstGeom>
        </p:spPr>
        <p:txBody>
          <a:bodyPr anchor="b"/>
          <a:lstStyle>
            <a:lvl1pPr marL="0" indent="0" algn="ctr">
              <a:buClrTx/>
              <a:buSzTx/>
              <a:buFontTx/>
              <a:buNone/>
              <a:defRPr b="1"/>
            </a:lvl1pPr>
            <a:lvl2pPr marL="0" indent="457200" algn="ctr">
              <a:buClrTx/>
              <a:buSzTx/>
              <a:buFontTx/>
              <a:buNone/>
              <a:defRPr b="1"/>
            </a:lvl2pPr>
            <a:lvl3pPr marL="0" indent="914400" algn="ctr">
              <a:buClrTx/>
              <a:buSzTx/>
              <a:buFontTx/>
              <a:buNone/>
              <a:defRPr b="1"/>
            </a:lvl3pPr>
            <a:lvl4pPr marL="0" indent="1371600" algn="ctr">
              <a:buClrTx/>
              <a:buSzTx/>
              <a:buFontTx/>
              <a:buNone/>
              <a:defRPr b="1"/>
            </a:lvl4pPr>
            <a:lvl5pPr marL="0" indent="1828800" algn="ctr">
              <a:buClrTx/>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226" name="Shape 226"/>
          <p:cNvSpPr>
            <a:spLocks noGrp="1"/>
          </p:cNvSpPr>
          <p:nvPr>
            <p:ph type="body" sz="quarter" idx="13"/>
          </p:nvPr>
        </p:nvSpPr>
        <p:spPr>
          <a:xfrm>
            <a:off x="4645025" y="1535112"/>
            <a:ext cx="4041775" cy="639763"/>
          </a:xfrm>
          <a:prstGeom prst="rect">
            <a:avLst/>
          </a:prstGeom>
        </p:spPr>
        <p:txBody>
          <a:bodyPr anchor="b"/>
          <a:lstStyle/>
          <a:p>
            <a:pPr marL="0" indent="0" algn="ctr">
              <a:buClrTx/>
              <a:buSzTx/>
              <a:buFontTx/>
              <a:buNone/>
              <a:defRPr b="1"/>
            </a:pPr>
            <a:endParaRPr/>
          </a:p>
        </p:txBody>
      </p:sp>
      <p:sp>
        <p:nvSpPr>
          <p:cNvPr id="227" name="Shape 2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34" name="Shape 234"/>
          <p:cNvSpPr>
            <a:spLocks noGrp="1"/>
          </p:cNvSpPr>
          <p:nvPr>
            <p:ph type="title"/>
          </p:nvPr>
        </p:nvSpPr>
        <p:spPr>
          <a:prstGeom prst="rect">
            <a:avLst/>
          </a:prstGeom>
        </p:spPr>
        <p:txBody>
          <a:bodyPr/>
          <a:lstStyle/>
          <a:p>
            <a:r>
              <a:t>Title Text</a:t>
            </a:r>
          </a:p>
        </p:txBody>
      </p:sp>
      <p:sp>
        <p:nvSpPr>
          <p:cNvPr id="235" name="Shape 2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42" name="Shape 2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49" name="Shape 249"/>
          <p:cNvSpPr>
            <a:spLocks noGrp="1"/>
          </p:cNvSpPr>
          <p:nvPr>
            <p:ph type="body" idx="1"/>
          </p:nvPr>
        </p:nvSpPr>
        <p:spPr>
          <a:xfrm>
            <a:off x="3200400" y="273050"/>
            <a:ext cx="5486400" cy="5853113"/>
          </a:xfrm>
          <a:prstGeom prst="rect">
            <a:avLst/>
          </a:prstGeom>
        </p:spPr>
        <p:txBody>
          <a:bodyPr/>
          <a:lstStyle>
            <a:lvl1pPr>
              <a:spcBef>
                <a:spcPts val="700"/>
              </a:spcBef>
              <a:defRPr sz="3200"/>
            </a:lvl1pPr>
            <a:lvl2pPr marL="574765" indent="-209005">
              <a:spcBef>
                <a:spcPts val="700"/>
              </a:spcBef>
              <a:defRPr sz="3200"/>
            </a:lvl2pPr>
            <a:lvl3pPr marL="990600" indent="-304800">
              <a:spcBef>
                <a:spcPts val="700"/>
              </a:spcBef>
              <a:defRPr sz="3200"/>
            </a:lvl3pPr>
            <a:lvl4pPr marL="1325879" indent="-365759">
              <a:spcBef>
                <a:spcPts val="700"/>
              </a:spcBef>
              <a:defRPr sz="3200"/>
            </a:lvl4pPr>
            <a:lvl5pPr marL="160020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250" name="Shape 250"/>
          <p:cNvSpPr/>
          <p:nvPr/>
        </p:nvSpPr>
        <p:spPr>
          <a:xfrm>
            <a:off x="-1" y="1563624"/>
            <a:ext cx="2761490" cy="3313177"/>
          </a:xfrm>
          <a:prstGeom prst="rect">
            <a:avLst/>
          </a:prstGeom>
          <a:solidFill>
            <a:schemeClr val="accent1"/>
          </a:solidFill>
          <a:ln w="12700">
            <a:miter lim="400000"/>
          </a:ln>
          <a:effectLst>
            <a:outerShdw blurRad="50800" dist="38100" dir="2700000" rotWithShape="0">
              <a:srgbClr val="000000">
                <a:alpha val="40000"/>
              </a:srgbClr>
            </a:outerShdw>
          </a:effectLst>
        </p:spPr>
        <p:txBody>
          <a:bodyPr lIns="45719" rIns="45719" anchor="ctr"/>
          <a:lstStyle/>
          <a:p>
            <a:pPr algn="ctr">
              <a:defRPr>
                <a:solidFill>
                  <a:srgbClr val="FFFFFF"/>
                </a:solidFill>
              </a:defRPr>
            </a:pPr>
            <a:endParaRPr/>
          </a:p>
        </p:txBody>
      </p:sp>
      <p:sp>
        <p:nvSpPr>
          <p:cNvPr id="251" name="Shape 251"/>
          <p:cNvSpPr/>
          <p:nvPr/>
        </p:nvSpPr>
        <p:spPr>
          <a:xfrm flipH="1">
            <a:off x="2636520" y="1712975"/>
            <a:ext cx="795" cy="3017521"/>
          </a:xfrm>
          <a:prstGeom prst="line">
            <a:avLst/>
          </a:prstGeom>
          <a:ln w="19050">
            <a:solidFill>
              <a:schemeClr val="accent2"/>
            </a:solidFill>
          </a:ln>
        </p:spPr>
        <p:txBody>
          <a:bodyPr lIns="45719" rIns="45719"/>
          <a:lstStyle/>
          <a:p>
            <a:pPr>
              <a:defRPr>
                <a:solidFill>
                  <a:srgbClr val="FFFFFF"/>
                </a:solidFill>
              </a:defRPr>
            </a:pPr>
            <a:endParaRPr/>
          </a:p>
        </p:txBody>
      </p:sp>
      <p:sp>
        <p:nvSpPr>
          <p:cNvPr id="252" name="Shape 252"/>
          <p:cNvSpPr/>
          <p:nvPr/>
        </p:nvSpPr>
        <p:spPr>
          <a:xfrm>
            <a:off x="-1" y="1712976"/>
            <a:ext cx="2651761" cy="1588"/>
          </a:xfrm>
          <a:prstGeom prst="line">
            <a:avLst/>
          </a:prstGeom>
          <a:ln w="19050">
            <a:solidFill>
              <a:schemeClr val="accent2"/>
            </a:solidFill>
          </a:ln>
        </p:spPr>
        <p:txBody>
          <a:bodyPr lIns="45719" rIns="45719"/>
          <a:lstStyle/>
          <a:p>
            <a:pPr>
              <a:defRPr>
                <a:solidFill>
                  <a:srgbClr val="FFFFFF"/>
                </a:solidFill>
              </a:defRPr>
            </a:pPr>
            <a:endParaRPr/>
          </a:p>
        </p:txBody>
      </p:sp>
      <p:sp>
        <p:nvSpPr>
          <p:cNvPr id="253" name="Shape 253"/>
          <p:cNvSpPr/>
          <p:nvPr/>
        </p:nvSpPr>
        <p:spPr>
          <a:xfrm>
            <a:off x="-1" y="4733544"/>
            <a:ext cx="2651761" cy="1588"/>
          </a:xfrm>
          <a:prstGeom prst="line">
            <a:avLst/>
          </a:prstGeom>
          <a:ln w="19050">
            <a:solidFill>
              <a:schemeClr val="accent2"/>
            </a:solidFill>
          </a:ln>
        </p:spPr>
        <p:txBody>
          <a:bodyPr lIns="45719" rIns="45719"/>
          <a:lstStyle/>
          <a:p>
            <a:pPr>
              <a:defRPr>
                <a:solidFill>
                  <a:srgbClr val="FFFFFF"/>
                </a:solidFill>
              </a:defRPr>
            </a:pPr>
            <a:endParaRPr/>
          </a:p>
        </p:txBody>
      </p:sp>
      <p:sp>
        <p:nvSpPr>
          <p:cNvPr id="254" name="Shape 254"/>
          <p:cNvSpPr>
            <a:spLocks noGrp="1"/>
          </p:cNvSpPr>
          <p:nvPr>
            <p:ph type="title"/>
          </p:nvPr>
        </p:nvSpPr>
        <p:spPr>
          <a:xfrm>
            <a:off x="152400" y="1901951"/>
            <a:ext cx="2377440" cy="1371601"/>
          </a:xfrm>
          <a:prstGeom prst="rect">
            <a:avLst/>
          </a:prstGeom>
        </p:spPr>
        <p:txBody>
          <a:bodyPr/>
          <a:lstStyle>
            <a:lvl1pPr>
              <a:defRPr sz="2600" spc="20">
                <a:ln w="12699">
                  <a:solidFill>
                    <a:srgbClr val="AE9F5E"/>
                  </a:solidFill>
                </a:ln>
              </a:defRPr>
            </a:lvl1pPr>
          </a:lstStyle>
          <a:p>
            <a:r>
              <a:t>Title Text</a:t>
            </a:r>
          </a:p>
        </p:txBody>
      </p:sp>
      <p:sp>
        <p:nvSpPr>
          <p:cNvPr id="255" name="Shape 255"/>
          <p:cNvSpPr>
            <a:spLocks noGrp="1"/>
          </p:cNvSpPr>
          <p:nvPr>
            <p:ph type="body" sz="quarter" idx="13"/>
          </p:nvPr>
        </p:nvSpPr>
        <p:spPr>
          <a:xfrm>
            <a:off x="152400" y="3273552"/>
            <a:ext cx="2377440" cy="1371601"/>
          </a:xfrm>
          <a:prstGeom prst="rect">
            <a:avLst/>
          </a:prstGeom>
        </p:spPr>
        <p:txBody>
          <a:bodyPr/>
          <a:lstStyle/>
          <a:p>
            <a:pPr marL="0" indent="0">
              <a:spcBef>
                <a:spcPts val="400"/>
              </a:spcBef>
              <a:buClrTx/>
              <a:buSzTx/>
              <a:buFontTx/>
              <a:buNone/>
              <a:defRPr sz="1800">
                <a:solidFill>
                  <a:srgbClr val="FFFFFF"/>
                </a:solidFill>
              </a:defRPr>
            </a:pPr>
            <a:endParaRPr/>
          </a:p>
        </p:txBody>
      </p:sp>
      <p:sp>
        <p:nvSpPr>
          <p:cNvPr id="256" name="Shape 2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63" name="Shape 263"/>
          <p:cNvSpPr>
            <a:spLocks noGrp="1"/>
          </p:cNvSpPr>
          <p:nvPr>
            <p:ph type="pic" idx="13"/>
          </p:nvPr>
        </p:nvSpPr>
        <p:spPr>
          <a:xfrm>
            <a:off x="3200400" y="381000"/>
            <a:ext cx="5562600" cy="5638800"/>
          </a:xfrm>
          <a:prstGeom prst="rect">
            <a:avLst/>
          </a:prstGeom>
          <a:ln w="88900" cap="sq">
            <a:solidFill>
              <a:srgbClr val="FFFFFF"/>
            </a:solidFill>
            <a:miter lim="800000"/>
          </a:ln>
          <a:effectLst>
            <a:outerShdw blurRad="50800" dist="18000" dir="5400000" rotWithShape="0">
              <a:srgbClr val="000000">
                <a:alpha val="40000"/>
              </a:srgbClr>
            </a:outerShdw>
          </a:effectLst>
        </p:spPr>
        <p:txBody>
          <a:bodyPr lIns="91439" rIns="91439">
            <a:noAutofit/>
          </a:bodyPr>
          <a:lstStyle/>
          <a:p>
            <a:endParaRPr/>
          </a:p>
        </p:txBody>
      </p:sp>
      <p:sp>
        <p:nvSpPr>
          <p:cNvPr id="264" name="Shape 264"/>
          <p:cNvSpPr/>
          <p:nvPr/>
        </p:nvSpPr>
        <p:spPr>
          <a:xfrm>
            <a:off x="-1" y="1563624"/>
            <a:ext cx="2761490" cy="3313177"/>
          </a:xfrm>
          <a:prstGeom prst="rect">
            <a:avLst/>
          </a:prstGeom>
          <a:solidFill>
            <a:schemeClr val="accent1"/>
          </a:solidFill>
          <a:ln w="12700">
            <a:miter lim="400000"/>
          </a:ln>
          <a:effectLst>
            <a:outerShdw blurRad="50800" dist="38100" dir="2700000" rotWithShape="0">
              <a:srgbClr val="000000">
                <a:alpha val="40000"/>
              </a:srgbClr>
            </a:outerShdw>
          </a:effectLst>
        </p:spPr>
        <p:txBody>
          <a:bodyPr lIns="45719" rIns="45719" anchor="ctr"/>
          <a:lstStyle/>
          <a:p>
            <a:pPr algn="ctr">
              <a:defRPr>
                <a:solidFill>
                  <a:srgbClr val="FFFFFF"/>
                </a:solidFill>
              </a:defRPr>
            </a:pPr>
            <a:endParaRPr/>
          </a:p>
        </p:txBody>
      </p:sp>
      <p:sp>
        <p:nvSpPr>
          <p:cNvPr id="265" name="Shape 265"/>
          <p:cNvSpPr/>
          <p:nvPr/>
        </p:nvSpPr>
        <p:spPr>
          <a:xfrm flipH="1">
            <a:off x="2636520" y="1712975"/>
            <a:ext cx="795" cy="3017521"/>
          </a:xfrm>
          <a:prstGeom prst="line">
            <a:avLst/>
          </a:prstGeom>
          <a:ln w="19050">
            <a:solidFill>
              <a:schemeClr val="accent2"/>
            </a:solidFill>
          </a:ln>
        </p:spPr>
        <p:txBody>
          <a:bodyPr lIns="45719" rIns="45719"/>
          <a:lstStyle/>
          <a:p>
            <a:pPr>
              <a:defRPr>
                <a:solidFill>
                  <a:srgbClr val="FFFFFF"/>
                </a:solidFill>
              </a:defRPr>
            </a:pPr>
            <a:endParaRPr/>
          </a:p>
        </p:txBody>
      </p:sp>
      <p:sp>
        <p:nvSpPr>
          <p:cNvPr id="266" name="Shape 266"/>
          <p:cNvSpPr/>
          <p:nvPr/>
        </p:nvSpPr>
        <p:spPr>
          <a:xfrm>
            <a:off x="-1" y="1712976"/>
            <a:ext cx="2651761" cy="1588"/>
          </a:xfrm>
          <a:prstGeom prst="line">
            <a:avLst/>
          </a:prstGeom>
          <a:ln w="19050">
            <a:solidFill>
              <a:schemeClr val="accent2"/>
            </a:solidFill>
          </a:ln>
        </p:spPr>
        <p:txBody>
          <a:bodyPr lIns="45719" rIns="45719"/>
          <a:lstStyle/>
          <a:p>
            <a:pPr>
              <a:defRPr>
                <a:solidFill>
                  <a:srgbClr val="FFFFFF"/>
                </a:solidFill>
              </a:defRPr>
            </a:pPr>
            <a:endParaRPr/>
          </a:p>
        </p:txBody>
      </p:sp>
      <p:sp>
        <p:nvSpPr>
          <p:cNvPr id="267" name="Shape 267"/>
          <p:cNvSpPr/>
          <p:nvPr/>
        </p:nvSpPr>
        <p:spPr>
          <a:xfrm>
            <a:off x="-1" y="4733544"/>
            <a:ext cx="2651761" cy="1588"/>
          </a:xfrm>
          <a:prstGeom prst="line">
            <a:avLst/>
          </a:prstGeom>
          <a:ln w="19050">
            <a:solidFill>
              <a:schemeClr val="accent2"/>
            </a:solidFill>
          </a:ln>
        </p:spPr>
        <p:txBody>
          <a:bodyPr lIns="45719" rIns="45719"/>
          <a:lstStyle/>
          <a:p>
            <a:pPr>
              <a:defRPr>
                <a:solidFill>
                  <a:srgbClr val="FFFFFF"/>
                </a:solidFill>
              </a:defRPr>
            </a:pPr>
            <a:endParaRPr/>
          </a:p>
        </p:txBody>
      </p:sp>
      <p:sp>
        <p:nvSpPr>
          <p:cNvPr id="268" name="Shape 268"/>
          <p:cNvSpPr>
            <a:spLocks noGrp="1"/>
          </p:cNvSpPr>
          <p:nvPr>
            <p:ph type="title"/>
          </p:nvPr>
        </p:nvSpPr>
        <p:spPr>
          <a:xfrm>
            <a:off x="155447" y="1905000"/>
            <a:ext cx="2377441" cy="1371600"/>
          </a:xfrm>
          <a:prstGeom prst="rect">
            <a:avLst/>
          </a:prstGeom>
        </p:spPr>
        <p:txBody>
          <a:bodyPr/>
          <a:lstStyle>
            <a:lvl1pPr>
              <a:defRPr sz="2600" spc="20">
                <a:ln w="12699">
                  <a:solidFill>
                    <a:srgbClr val="AE9F5E"/>
                  </a:solidFill>
                </a:ln>
              </a:defRPr>
            </a:lvl1pPr>
          </a:lstStyle>
          <a:p>
            <a:r>
              <a:t>Title Text</a:t>
            </a:r>
          </a:p>
        </p:txBody>
      </p:sp>
      <p:sp>
        <p:nvSpPr>
          <p:cNvPr id="269" name="Shape 269"/>
          <p:cNvSpPr>
            <a:spLocks noGrp="1"/>
          </p:cNvSpPr>
          <p:nvPr>
            <p:ph type="body" sz="quarter" idx="1"/>
          </p:nvPr>
        </p:nvSpPr>
        <p:spPr>
          <a:xfrm>
            <a:off x="152400" y="3276600"/>
            <a:ext cx="2377440" cy="1371600"/>
          </a:xfrm>
          <a:prstGeom prst="rect">
            <a:avLst/>
          </a:prstGeom>
        </p:spPr>
        <p:txBody>
          <a:bodyPr/>
          <a:lstStyle>
            <a:lvl1pPr marL="0" indent="0">
              <a:spcBef>
                <a:spcPts val="400"/>
              </a:spcBef>
              <a:buClrTx/>
              <a:buSzTx/>
              <a:buFontTx/>
              <a:buNone/>
              <a:defRPr sz="1800">
                <a:solidFill>
                  <a:srgbClr val="FFFFFF"/>
                </a:solidFill>
              </a:defRPr>
            </a:lvl1pPr>
            <a:lvl2pPr marL="0" indent="457200">
              <a:spcBef>
                <a:spcPts val="400"/>
              </a:spcBef>
              <a:buClrTx/>
              <a:buSzTx/>
              <a:buFontTx/>
              <a:buNone/>
              <a:defRPr sz="1800">
                <a:solidFill>
                  <a:srgbClr val="FFFFFF"/>
                </a:solidFill>
              </a:defRPr>
            </a:lvl2pPr>
            <a:lvl3pPr marL="0" indent="914400">
              <a:spcBef>
                <a:spcPts val="400"/>
              </a:spcBef>
              <a:buClrTx/>
              <a:buSzTx/>
              <a:buFontTx/>
              <a:buNone/>
              <a:defRPr sz="1800">
                <a:solidFill>
                  <a:srgbClr val="FFFFFF"/>
                </a:solidFill>
              </a:defRPr>
            </a:lvl3pPr>
            <a:lvl4pPr marL="0" indent="1371600">
              <a:spcBef>
                <a:spcPts val="400"/>
              </a:spcBef>
              <a:buClrTx/>
              <a:buSzTx/>
              <a:buFontTx/>
              <a:buNone/>
              <a:defRPr sz="1800">
                <a:solidFill>
                  <a:srgbClr val="FFFFFF"/>
                </a:solidFill>
              </a:defRPr>
            </a:lvl4pPr>
            <a:lvl5pPr marL="0" indent="1828800">
              <a:spcBef>
                <a:spcPts val="400"/>
              </a:spcBef>
              <a:buClrTx/>
              <a:buSzTx/>
              <a:buFont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hape 2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C7A82"/>
            </a:gs>
            <a:gs pos="100000">
              <a:srgbClr val="012839"/>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hape 2"/>
          <p:cNvSpPr/>
          <p:nvPr/>
        </p:nvSpPr>
        <p:spPr>
          <a:xfrm>
            <a:off x="149351" y="137159"/>
            <a:ext cx="8869682" cy="6583682"/>
          </a:xfrm>
          <a:prstGeom prst="rect">
            <a:avLst/>
          </a:prstGeom>
          <a:ln w="19050">
            <a:solidFill>
              <a:schemeClr val="accent2"/>
            </a:solidFill>
          </a:ln>
        </p:spPr>
        <p:txBody>
          <a:bodyPr lIns="45719" rIns="45719" anchor="ctr"/>
          <a:lstStyle/>
          <a:p>
            <a:pPr algn="ctr">
              <a:defRPr>
                <a:solidFill>
                  <a:srgbClr val="FFFFFF"/>
                </a:solidFill>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414484" y="6366700"/>
            <a:ext cx="272317" cy="256541"/>
          </a:xfrm>
          <a:prstGeom prst="rect">
            <a:avLst/>
          </a:prstGeom>
          <a:ln w="12700">
            <a:miter lim="400000"/>
          </a:ln>
        </p:spPr>
        <p:txBody>
          <a:bodyPr wrap="none" lIns="45719" rIns="45719" anchor="ctr">
            <a:spAutoFit/>
          </a:bodyPr>
          <a:lstStyle>
            <a:lvl1pPr algn="r">
              <a:defRPr sz="1200">
                <a:solidFill>
                  <a:srgbClr val="DFE6D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tab pos="3822700" algn="l"/>
        </a:tabLst>
        <a:defRPr sz="3600" b="1" i="0" u="none" strike="noStrike" cap="none" spc="50" baseline="0">
          <a:ln w="13334">
            <a:solidFill>
              <a:srgbClr val="384F55"/>
            </a:solidFill>
          </a:ln>
          <a:solidFill>
            <a:srgbClr val="FEFEFE"/>
          </a:solidFill>
          <a:uFillTx/>
          <a:latin typeface="Tw Cen MT"/>
          <a:ea typeface="Tw Cen MT"/>
          <a:cs typeface="Tw Cen MT"/>
          <a:sym typeface="Tw Cen MT"/>
        </a:defRPr>
      </a:lvl1pPr>
      <a:lvl2pPr marL="0" marR="0" indent="0" algn="l" defTabSz="914400" rtl="0" latinLnBrk="0">
        <a:lnSpc>
          <a:spcPct val="100000"/>
        </a:lnSpc>
        <a:spcBef>
          <a:spcPts val="0"/>
        </a:spcBef>
        <a:spcAft>
          <a:spcPts val="0"/>
        </a:spcAft>
        <a:buClrTx/>
        <a:buSzTx/>
        <a:buFontTx/>
        <a:buNone/>
        <a:tabLst>
          <a:tab pos="3822700" algn="l"/>
        </a:tabLst>
        <a:defRPr sz="3600" b="1" i="0" u="none" strike="noStrike" cap="none" spc="50" baseline="0">
          <a:ln w="13334">
            <a:solidFill>
              <a:srgbClr val="384F55"/>
            </a:solidFill>
          </a:ln>
          <a:solidFill>
            <a:srgbClr val="FEFEFE"/>
          </a:solidFill>
          <a:uFillTx/>
          <a:latin typeface="Tw Cen MT"/>
          <a:ea typeface="Tw Cen MT"/>
          <a:cs typeface="Tw Cen MT"/>
          <a:sym typeface="Tw Cen MT"/>
        </a:defRPr>
      </a:lvl2pPr>
      <a:lvl3pPr marL="0" marR="0" indent="0" algn="l" defTabSz="914400" rtl="0" latinLnBrk="0">
        <a:lnSpc>
          <a:spcPct val="100000"/>
        </a:lnSpc>
        <a:spcBef>
          <a:spcPts val="0"/>
        </a:spcBef>
        <a:spcAft>
          <a:spcPts val="0"/>
        </a:spcAft>
        <a:buClrTx/>
        <a:buSzTx/>
        <a:buFontTx/>
        <a:buNone/>
        <a:tabLst>
          <a:tab pos="3822700" algn="l"/>
        </a:tabLst>
        <a:defRPr sz="3600" b="1" i="0" u="none" strike="noStrike" cap="none" spc="50" baseline="0">
          <a:ln w="13334">
            <a:solidFill>
              <a:srgbClr val="384F55"/>
            </a:solidFill>
          </a:ln>
          <a:solidFill>
            <a:srgbClr val="FEFEFE"/>
          </a:solidFill>
          <a:uFillTx/>
          <a:latin typeface="Tw Cen MT"/>
          <a:ea typeface="Tw Cen MT"/>
          <a:cs typeface="Tw Cen MT"/>
          <a:sym typeface="Tw Cen MT"/>
        </a:defRPr>
      </a:lvl3pPr>
      <a:lvl4pPr marL="0" marR="0" indent="0" algn="l" defTabSz="914400" rtl="0" latinLnBrk="0">
        <a:lnSpc>
          <a:spcPct val="100000"/>
        </a:lnSpc>
        <a:spcBef>
          <a:spcPts val="0"/>
        </a:spcBef>
        <a:spcAft>
          <a:spcPts val="0"/>
        </a:spcAft>
        <a:buClrTx/>
        <a:buSzTx/>
        <a:buFontTx/>
        <a:buNone/>
        <a:tabLst>
          <a:tab pos="3822700" algn="l"/>
        </a:tabLst>
        <a:defRPr sz="3600" b="1" i="0" u="none" strike="noStrike" cap="none" spc="50" baseline="0">
          <a:ln w="13334">
            <a:solidFill>
              <a:srgbClr val="384F55"/>
            </a:solidFill>
          </a:ln>
          <a:solidFill>
            <a:srgbClr val="FEFEFE"/>
          </a:solidFill>
          <a:uFillTx/>
          <a:latin typeface="Tw Cen MT"/>
          <a:ea typeface="Tw Cen MT"/>
          <a:cs typeface="Tw Cen MT"/>
          <a:sym typeface="Tw Cen MT"/>
        </a:defRPr>
      </a:lvl4pPr>
      <a:lvl5pPr marL="0" marR="0" indent="0" algn="l" defTabSz="914400" rtl="0" latinLnBrk="0">
        <a:lnSpc>
          <a:spcPct val="100000"/>
        </a:lnSpc>
        <a:spcBef>
          <a:spcPts val="0"/>
        </a:spcBef>
        <a:spcAft>
          <a:spcPts val="0"/>
        </a:spcAft>
        <a:buClrTx/>
        <a:buSzTx/>
        <a:buFontTx/>
        <a:buNone/>
        <a:tabLst>
          <a:tab pos="3822700" algn="l"/>
        </a:tabLst>
        <a:defRPr sz="3600" b="1" i="0" u="none" strike="noStrike" cap="none" spc="50" baseline="0">
          <a:ln w="13334">
            <a:solidFill>
              <a:srgbClr val="384F55"/>
            </a:solidFill>
          </a:ln>
          <a:solidFill>
            <a:srgbClr val="FEFEFE"/>
          </a:solidFill>
          <a:uFillTx/>
          <a:latin typeface="Tw Cen MT"/>
          <a:ea typeface="Tw Cen MT"/>
          <a:cs typeface="Tw Cen MT"/>
          <a:sym typeface="Tw Cen MT"/>
        </a:defRPr>
      </a:lvl5pPr>
      <a:lvl6pPr marL="0" marR="0" indent="0" algn="l" defTabSz="914400" rtl="0" latinLnBrk="0">
        <a:lnSpc>
          <a:spcPct val="100000"/>
        </a:lnSpc>
        <a:spcBef>
          <a:spcPts val="0"/>
        </a:spcBef>
        <a:spcAft>
          <a:spcPts val="0"/>
        </a:spcAft>
        <a:buClrTx/>
        <a:buSzTx/>
        <a:buFontTx/>
        <a:buNone/>
        <a:tabLst>
          <a:tab pos="3822700" algn="l"/>
        </a:tabLst>
        <a:defRPr sz="3600" b="1" i="0" u="none" strike="noStrike" cap="none" spc="50" baseline="0">
          <a:ln w="13334">
            <a:solidFill>
              <a:srgbClr val="384F55"/>
            </a:solidFill>
          </a:ln>
          <a:solidFill>
            <a:srgbClr val="FEFEFE"/>
          </a:solidFill>
          <a:uFillTx/>
          <a:latin typeface="Tw Cen MT"/>
          <a:ea typeface="Tw Cen MT"/>
          <a:cs typeface="Tw Cen MT"/>
          <a:sym typeface="Tw Cen MT"/>
        </a:defRPr>
      </a:lvl6pPr>
      <a:lvl7pPr marL="0" marR="0" indent="0" algn="l" defTabSz="914400" rtl="0" latinLnBrk="0">
        <a:lnSpc>
          <a:spcPct val="100000"/>
        </a:lnSpc>
        <a:spcBef>
          <a:spcPts val="0"/>
        </a:spcBef>
        <a:spcAft>
          <a:spcPts val="0"/>
        </a:spcAft>
        <a:buClrTx/>
        <a:buSzTx/>
        <a:buFontTx/>
        <a:buNone/>
        <a:tabLst>
          <a:tab pos="3822700" algn="l"/>
        </a:tabLst>
        <a:defRPr sz="3600" b="1" i="0" u="none" strike="noStrike" cap="none" spc="50" baseline="0">
          <a:ln w="13334">
            <a:solidFill>
              <a:srgbClr val="384F55"/>
            </a:solidFill>
          </a:ln>
          <a:solidFill>
            <a:srgbClr val="FEFEFE"/>
          </a:solidFill>
          <a:uFillTx/>
          <a:latin typeface="Tw Cen MT"/>
          <a:ea typeface="Tw Cen MT"/>
          <a:cs typeface="Tw Cen MT"/>
          <a:sym typeface="Tw Cen MT"/>
        </a:defRPr>
      </a:lvl7pPr>
      <a:lvl8pPr marL="0" marR="0" indent="0" algn="l" defTabSz="914400" rtl="0" latinLnBrk="0">
        <a:lnSpc>
          <a:spcPct val="100000"/>
        </a:lnSpc>
        <a:spcBef>
          <a:spcPts val="0"/>
        </a:spcBef>
        <a:spcAft>
          <a:spcPts val="0"/>
        </a:spcAft>
        <a:buClrTx/>
        <a:buSzTx/>
        <a:buFontTx/>
        <a:buNone/>
        <a:tabLst>
          <a:tab pos="3822700" algn="l"/>
        </a:tabLst>
        <a:defRPr sz="3600" b="1" i="0" u="none" strike="noStrike" cap="none" spc="50" baseline="0">
          <a:ln w="13334">
            <a:solidFill>
              <a:srgbClr val="384F55"/>
            </a:solidFill>
          </a:ln>
          <a:solidFill>
            <a:srgbClr val="FEFEFE"/>
          </a:solidFill>
          <a:uFillTx/>
          <a:latin typeface="Tw Cen MT"/>
          <a:ea typeface="Tw Cen MT"/>
          <a:cs typeface="Tw Cen MT"/>
          <a:sym typeface="Tw Cen MT"/>
        </a:defRPr>
      </a:lvl8pPr>
      <a:lvl9pPr marL="0" marR="0" indent="0" algn="l" defTabSz="914400" rtl="0" latinLnBrk="0">
        <a:lnSpc>
          <a:spcPct val="100000"/>
        </a:lnSpc>
        <a:spcBef>
          <a:spcPts val="0"/>
        </a:spcBef>
        <a:spcAft>
          <a:spcPts val="0"/>
        </a:spcAft>
        <a:buClrTx/>
        <a:buSzTx/>
        <a:buFontTx/>
        <a:buNone/>
        <a:tabLst>
          <a:tab pos="3822700" algn="l"/>
        </a:tabLst>
        <a:defRPr sz="3600" b="1" i="0" u="none" strike="noStrike" cap="none" spc="50" baseline="0">
          <a:ln w="13334">
            <a:solidFill>
              <a:srgbClr val="384F55"/>
            </a:solidFill>
          </a:ln>
          <a:solidFill>
            <a:srgbClr val="FEFEFE"/>
          </a:solidFill>
          <a:uFillTx/>
          <a:latin typeface="Tw Cen MT"/>
          <a:ea typeface="Tw Cen MT"/>
          <a:cs typeface="Tw Cen MT"/>
          <a:sym typeface="Tw Cen MT"/>
        </a:defRPr>
      </a:lvl9pPr>
    </p:titleStyle>
    <p:bodyStyle>
      <a:lvl1pPr marL="274320" marR="0" indent="-274320" algn="l" defTabSz="914400" rtl="0" latinLnBrk="0">
        <a:lnSpc>
          <a:spcPct val="100000"/>
        </a:lnSpc>
        <a:spcBef>
          <a:spcPts val="500"/>
        </a:spcBef>
        <a:spcAft>
          <a:spcPts val="0"/>
        </a:spcAft>
        <a:buClr>
          <a:srgbClr val="ACC2C9"/>
        </a:buClr>
        <a:buSzPct val="100000"/>
        <a:buFont typeface="Arial"/>
        <a:buChar char="•"/>
        <a:tabLst/>
        <a:defRPr sz="2400" b="0" i="0" u="none" strike="noStrike" cap="none" spc="0" baseline="0">
          <a:ln>
            <a:noFill/>
          </a:ln>
          <a:solidFill>
            <a:srgbClr val="DFE6D0"/>
          </a:solidFill>
          <a:uFillTx/>
          <a:latin typeface="Tw Cen MT"/>
          <a:ea typeface="Tw Cen MT"/>
          <a:cs typeface="Tw Cen MT"/>
          <a:sym typeface="Tw Cen MT"/>
        </a:defRPr>
      </a:lvl1pPr>
      <a:lvl2pPr marL="585216" marR="0" indent="-219456" algn="l" defTabSz="914400" rtl="0" latinLnBrk="0">
        <a:lnSpc>
          <a:spcPct val="100000"/>
        </a:lnSpc>
        <a:spcBef>
          <a:spcPts val="500"/>
        </a:spcBef>
        <a:spcAft>
          <a:spcPts val="0"/>
        </a:spcAft>
        <a:buClr>
          <a:srgbClr val="ACC2C9"/>
        </a:buClr>
        <a:buSzPct val="100000"/>
        <a:buFont typeface="Arial"/>
        <a:buChar char="•"/>
        <a:tabLst/>
        <a:defRPr sz="2400" b="0" i="0" u="none" strike="noStrike" cap="none" spc="0" baseline="0">
          <a:ln>
            <a:noFill/>
          </a:ln>
          <a:solidFill>
            <a:srgbClr val="DFE6D0"/>
          </a:solidFill>
          <a:uFillTx/>
          <a:latin typeface="Tw Cen MT"/>
          <a:ea typeface="Tw Cen MT"/>
          <a:cs typeface="Tw Cen MT"/>
          <a:sym typeface="Tw Cen MT"/>
        </a:defRPr>
      </a:lvl2pPr>
      <a:lvl3pPr marL="960119" marR="0" indent="-274319" algn="l" defTabSz="914400" rtl="0" latinLnBrk="0">
        <a:lnSpc>
          <a:spcPct val="100000"/>
        </a:lnSpc>
        <a:spcBef>
          <a:spcPts val="500"/>
        </a:spcBef>
        <a:spcAft>
          <a:spcPts val="0"/>
        </a:spcAft>
        <a:buClr>
          <a:srgbClr val="ACC2C9"/>
        </a:buClr>
        <a:buSzPct val="100000"/>
        <a:buFont typeface="Arial"/>
        <a:buChar char="•"/>
        <a:tabLst/>
        <a:defRPr sz="2400" b="0" i="0" u="none" strike="noStrike" cap="none" spc="0" baseline="0">
          <a:ln>
            <a:noFill/>
          </a:ln>
          <a:solidFill>
            <a:srgbClr val="DFE6D0"/>
          </a:solidFill>
          <a:uFillTx/>
          <a:latin typeface="Tw Cen MT"/>
          <a:ea typeface="Tw Cen MT"/>
          <a:cs typeface="Tw Cen MT"/>
          <a:sym typeface="Tw Cen MT"/>
        </a:defRPr>
      </a:lvl3pPr>
      <a:lvl4pPr marL="1264919" marR="0" indent="-304800" algn="l" defTabSz="914400" rtl="0" latinLnBrk="0">
        <a:lnSpc>
          <a:spcPct val="100000"/>
        </a:lnSpc>
        <a:spcBef>
          <a:spcPts val="500"/>
        </a:spcBef>
        <a:spcAft>
          <a:spcPts val="0"/>
        </a:spcAft>
        <a:buClr>
          <a:srgbClr val="ACC2C9"/>
        </a:buClr>
        <a:buSzPct val="100000"/>
        <a:buFont typeface="Arial"/>
        <a:buChar char="•"/>
        <a:tabLst/>
        <a:defRPr sz="2400" b="0" i="0" u="none" strike="noStrike" cap="none" spc="0" baseline="0">
          <a:ln>
            <a:noFill/>
          </a:ln>
          <a:solidFill>
            <a:srgbClr val="DFE6D0"/>
          </a:solidFill>
          <a:uFillTx/>
          <a:latin typeface="Tw Cen MT"/>
          <a:ea typeface="Tw Cen MT"/>
          <a:cs typeface="Tw Cen MT"/>
          <a:sym typeface="Tw Cen MT"/>
        </a:defRPr>
      </a:lvl4pPr>
      <a:lvl5pPr marL="1577339" marR="0" indent="-342900" algn="l" defTabSz="914400" rtl="0" latinLnBrk="0">
        <a:lnSpc>
          <a:spcPct val="100000"/>
        </a:lnSpc>
        <a:spcBef>
          <a:spcPts val="500"/>
        </a:spcBef>
        <a:spcAft>
          <a:spcPts val="0"/>
        </a:spcAft>
        <a:buClr>
          <a:srgbClr val="ACC2C9"/>
        </a:buClr>
        <a:buSzPct val="100000"/>
        <a:buFont typeface="Arial"/>
        <a:buChar char="•"/>
        <a:tabLst/>
        <a:defRPr sz="2400" b="0" i="0" u="none" strike="noStrike" cap="none" spc="0" baseline="0">
          <a:ln>
            <a:noFill/>
          </a:ln>
          <a:solidFill>
            <a:srgbClr val="DFE6D0"/>
          </a:solidFill>
          <a:uFillTx/>
          <a:latin typeface="Tw Cen MT"/>
          <a:ea typeface="Tw Cen MT"/>
          <a:cs typeface="Tw Cen MT"/>
          <a:sym typeface="Tw Cen MT"/>
        </a:defRPr>
      </a:lvl5pPr>
      <a:lvl6pPr marL="1783079" marR="0" indent="-274319" algn="l" defTabSz="914400" rtl="0" latinLnBrk="0">
        <a:lnSpc>
          <a:spcPct val="100000"/>
        </a:lnSpc>
        <a:spcBef>
          <a:spcPts val="500"/>
        </a:spcBef>
        <a:spcAft>
          <a:spcPts val="0"/>
        </a:spcAft>
        <a:buClr>
          <a:srgbClr val="ACC2C9"/>
        </a:buClr>
        <a:buSzPct val="100000"/>
        <a:buFont typeface="Arial"/>
        <a:buChar char="•"/>
        <a:tabLst/>
        <a:defRPr sz="2400" b="0" i="0" u="none" strike="noStrike" cap="none" spc="0" baseline="0">
          <a:ln>
            <a:noFill/>
          </a:ln>
          <a:solidFill>
            <a:srgbClr val="DFE6D0"/>
          </a:solidFill>
          <a:uFillTx/>
          <a:latin typeface="Tw Cen MT"/>
          <a:ea typeface="Tw Cen MT"/>
          <a:cs typeface="Tw Cen MT"/>
          <a:sym typeface="Tw Cen MT"/>
        </a:defRPr>
      </a:lvl6pPr>
      <a:lvl7pPr marL="2011679" marR="0" indent="-274319" algn="l" defTabSz="914400" rtl="0" latinLnBrk="0">
        <a:lnSpc>
          <a:spcPct val="100000"/>
        </a:lnSpc>
        <a:spcBef>
          <a:spcPts val="500"/>
        </a:spcBef>
        <a:spcAft>
          <a:spcPts val="0"/>
        </a:spcAft>
        <a:buClr>
          <a:srgbClr val="ACC2C9"/>
        </a:buClr>
        <a:buSzPct val="100000"/>
        <a:buFont typeface="Arial"/>
        <a:buChar char="•"/>
        <a:tabLst/>
        <a:defRPr sz="2400" b="0" i="0" u="none" strike="noStrike" cap="none" spc="0" baseline="0">
          <a:ln>
            <a:noFill/>
          </a:ln>
          <a:solidFill>
            <a:srgbClr val="DFE6D0"/>
          </a:solidFill>
          <a:uFillTx/>
          <a:latin typeface="Tw Cen MT"/>
          <a:ea typeface="Tw Cen MT"/>
          <a:cs typeface="Tw Cen MT"/>
          <a:sym typeface="Tw Cen MT"/>
        </a:defRPr>
      </a:lvl7pPr>
      <a:lvl8pPr marL="2240279" marR="0" indent="-274319" algn="l" defTabSz="914400" rtl="0" latinLnBrk="0">
        <a:lnSpc>
          <a:spcPct val="100000"/>
        </a:lnSpc>
        <a:spcBef>
          <a:spcPts val="500"/>
        </a:spcBef>
        <a:spcAft>
          <a:spcPts val="0"/>
        </a:spcAft>
        <a:buClr>
          <a:srgbClr val="ACC2C9"/>
        </a:buClr>
        <a:buSzPct val="100000"/>
        <a:buFont typeface="Arial"/>
        <a:buChar char="•"/>
        <a:tabLst/>
        <a:defRPr sz="2400" b="0" i="0" u="none" strike="noStrike" cap="none" spc="0" baseline="0">
          <a:ln>
            <a:noFill/>
          </a:ln>
          <a:solidFill>
            <a:srgbClr val="DFE6D0"/>
          </a:solidFill>
          <a:uFillTx/>
          <a:latin typeface="Tw Cen MT"/>
          <a:ea typeface="Tw Cen MT"/>
          <a:cs typeface="Tw Cen MT"/>
          <a:sym typeface="Tw Cen MT"/>
        </a:defRPr>
      </a:lvl8pPr>
      <a:lvl9pPr marL="2468879" marR="0" indent="-274319" algn="l" defTabSz="914400" rtl="0" latinLnBrk="0">
        <a:lnSpc>
          <a:spcPct val="100000"/>
        </a:lnSpc>
        <a:spcBef>
          <a:spcPts val="500"/>
        </a:spcBef>
        <a:spcAft>
          <a:spcPts val="0"/>
        </a:spcAft>
        <a:buClr>
          <a:srgbClr val="ACC2C9"/>
        </a:buClr>
        <a:buSzPct val="100000"/>
        <a:buFont typeface="Arial"/>
        <a:buChar char="•"/>
        <a:tabLst/>
        <a:defRPr sz="2400" b="0" i="0" u="none" strike="noStrike" cap="none" spc="0" baseline="0">
          <a:ln>
            <a:noFill/>
          </a:ln>
          <a:solidFill>
            <a:srgbClr val="DFE6D0"/>
          </a:solidFill>
          <a:uFillTx/>
          <a:latin typeface="Tw Cen MT"/>
          <a:ea typeface="Tw Cen MT"/>
          <a:cs typeface="Tw Cen MT"/>
          <a:sym typeface="Tw Cen MT"/>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w Cen MT"/>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w Cen MT"/>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w Cen MT"/>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w Cen MT"/>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w Cen MT"/>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w Cen MT"/>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w Cen MT"/>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w Cen MT"/>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w Cen M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B_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uglas.extension.colostate.edu/4-h/programs-2/horses/" TargetMode="External"/><Relationship Id="rId2" Type="http://schemas.openxmlformats.org/officeDocument/2006/relationships/hyperlink" Target="https://www.facebook.com/groups/2778681378850279/abou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douglascountyfairandrodeo.com/p/exhibitors/competition-rules"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4h.colostate.edu/horse-resources/levels-test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o4h.colostate.edu/program-areas/anima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4h.colostate.edu/program-areas/animal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228600" y="2017644"/>
            <a:ext cx="4419600" cy="1713110"/>
          </a:xfrm>
          <a:prstGeom prst="rect">
            <a:avLst/>
          </a:prstGeom>
        </p:spPr>
        <p:txBody>
          <a:bodyPr>
            <a:normAutofit fontScale="90000"/>
          </a:bodyPr>
          <a:lstStyle>
            <a:lvl1pPr>
              <a:defRPr spc="0">
                <a:solidFill>
                  <a:srgbClr val="92D050"/>
                </a:solidFill>
              </a:defRPr>
            </a:lvl1pPr>
          </a:lstStyle>
          <a:p>
            <a:r>
              <a:rPr sz="5400" dirty="0"/>
              <a:t>Horse Member Meeting </a:t>
            </a:r>
          </a:p>
        </p:txBody>
      </p:sp>
      <p:sp>
        <p:nvSpPr>
          <p:cNvPr id="298" name="Shape 298"/>
          <p:cNvSpPr>
            <a:spLocks noGrp="1"/>
          </p:cNvSpPr>
          <p:nvPr>
            <p:ph type="body" sz="quarter" idx="1"/>
          </p:nvPr>
        </p:nvSpPr>
        <p:spPr>
          <a:prstGeom prst="rect">
            <a:avLst/>
          </a:prstGeom>
        </p:spPr>
        <p:txBody>
          <a:bodyPr>
            <a:normAutofit fontScale="92500" lnSpcReduction="10000"/>
          </a:bodyPr>
          <a:lstStyle/>
          <a:p>
            <a:r>
              <a:rPr sz="3600" dirty="0"/>
              <a:t>Douglas County 4-H </a:t>
            </a:r>
          </a:p>
          <a:p>
            <a:r>
              <a:rPr lang="en-US" sz="3600" dirty="0"/>
              <a:t>2024</a:t>
            </a:r>
            <a:endParaRPr sz="3600" dirty="0"/>
          </a:p>
        </p:txBody>
      </p:sp>
      <p:grpSp>
        <p:nvGrpSpPr>
          <p:cNvPr id="304" name="Group 304"/>
          <p:cNvGrpSpPr/>
          <p:nvPr/>
        </p:nvGrpSpPr>
        <p:grpSpPr>
          <a:xfrm>
            <a:off x="6146020" y="2649625"/>
            <a:ext cx="2536065" cy="2162255"/>
            <a:chOff x="0" y="0"/>
            <a:chExt cx="2633728" cy="2227696"/>
          </a:xfrm>
        </p:grpSpPr>
        <p:sp>
          <p:nvSpPr>
            <p:cNvPr id="302" name="Shape 302"/>
            <p:cNvSpPr/>
            <p:nvPr/>
          </p:nvSpPr>
          <p:spPr>
            <a:xfrm>
              <a:off x="0" y="0"/>
              <a:ext cx="2633729" cy="2227697"/>
            </a:xfrm>
            <a:prstGeom prst="rect">
              <a:avLst/>
            </a:prstGeom>
            <a:solidFill>
              <a:schemeClr val="accent1">
                <a:alpha val="0"/>
              </a:schemeClr>
            </a:solidFill>
            <a:ln w="12700" cap="flat">
              <a:noFill/>
              <a:miter lim="400000"/>
            </a:ln>
            <a:effectLst/>
          </p:spPr>
          <p:txBody>
            <a:bodyPr wrap="square" lIns="45719" tIns="45719" rIns="45719" bIns="45719" numCol="1" anchor="ctr">
              <a:noAutofit/>
            </a:bodyPr>
            <a:lstStyle/>
            <a:p>
              <a:endParaRPr/>
            </a:p>
          </p:txBody>
        </p:sp>
        <p:pic>
          <p:nvPicPr>
            <p:cNvPr id="303" name="image9.jpeg"/>
            <p:cNvPicPr>
              <a:picLocks noChangeAspect="1"/>
            </p:cNvPicPr>
            <p:nvPr/>
          </p:nvPicPr>
          <p:blipFill>
            <a:blip r:embed="rId2"/>
            <a:stretch>
              <a:fillRect/>
            </a:stretch>
          </p:blipFill>
          <p:spPr>
            <a:xfrm>
              <a:off x="0" y="0"/>
              <a:ext cx="2633729" cy="2227697"/>
            </a:xfrm>
            <a:prstGeom prst="rect">
              <a:avLst/>
            </a:prstGeom>
            <a:ln w="12700" cap="flat">
              <a:noFill/>
              <a:miter lim="400000"/>
            </a:ln>
            <a:effectLst>
              <a:outerShdw blurRad="127000" dist="38100" dir="2700000" rotWithShape="0">
                <a:srgbClr val="000000">
                  <a:alpha val="45000"/>
                </a:srgbClr>
              </a:outerShdw>
            </a:effectLst>
          </p:spPr>
        </p:pic>
      </p:grpSp>
      <p:sp>
        <p:nvSpPr>
          <p:cNvPr id="305" name="Shape 305"/>
          <p:cNvSpPr/>
          <p:nvPr/>
        </p:nvSpPr>
        <p:spPr>
          <a:xfrm>
            <a:off x="327990" y="5078661"/>
            <a:ext cx="8935279" cy="156966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a:solidFill>
                  <a:srgbClr val="FFFFFF"/>
                </a:solidFill>
              </a:defRPr>
            </a:pPr>
            <a:r>
              <a:rPr sz="3200" dirty="0"/>
              <a:t>Presented by: </a:t>
            </a:r>
          </a:p>
          <a:p>
            <a:pPr marL="285750" indent="-285750">
              <a:buSzPct val="100000"/>
              <a:buFont typeface="Arial"/>
              <a:buChar char="•"/>
              <a:defRPr>
                <a:solidFill>
                  <a:srgbClr val="FFFFFF"/>
                </a:solidFill>
              </a:defRPr>
            </a:pPr>
            <a:r>
              <a:rPr sz="3200" dirty="0"/>
              <a:t>Douglas County 4-H Horse Steering Committee</a:t>
            </a:r>
          </a:p>
          <a:p>
            <a:pPr marL="285750" indent="-285750">
              <a:buSzPct val="100000"/>
              <a:buFont typeface="Arial"/>
              <a:buChar char="•"/>
              <a:defRPr>
                <a:solidFill>
                  <a:srgbClr val="FFFFFF"/>
                </a:solidFill>
              </a:defRPr>
            </a:pPr>
            <a:r>
              <a:rPr sz="3200" dirty="0"/>
              <a:t>Douglas County 4-H Extension</a:t>
            </a:r>
          </a:p>
        </p:txBody>
      </p:sp>
      <p:pic>
        <p:nvPicPr>
          <p:cNvPr id="2" name="Picture 2" descr="Image result for colorado state university 4h logo">
            <a:extLst>
              <a:ext uri="{FF2B5EF4-FFF2-40B4-BE49-F238E27FC236}">
                <a16:creationId xmlns:a16="http://schemas.microsoft.com/office/drawing/2014/main" id="{A9A0AC3C-45A9-4E5D-AC98-71B2B01E4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624" y="197146"/>
            <a:ext cx="5362776" cy="21622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A800CA7E-7ACD-47B9-BD49-73B23DDFC6B7}"/>
              </a:ext>
            </a:extLst>
          </p:cNvPr>
          <p:cNvPicPr>
            <a:picLocks noChangeAspect="1"/>
          </p:cNvPicPr>
          <p:nvPr/>
        </p:nvPicPr>
        <p:blipFill rotWithShape="1">
          <a:blip r:embed="rId4">
            <a:extLst>
              <a:ext uri="{28A0092B-C50C-407E-A947-70E740481C1C}">
                <a14:useLocalDpi xmlns:a14="http://schemas.microsoft.com/office/drawing/2010/main" val="0"/>
              </a:ext>
            </a:extLst>
          </a:blip>
          <a:srcRect r="52886" b="38208"/>
          <a:stretch/>
        </p:blipFill>
        <p:spPr>
          <a:xfrm>
            <a:off x="3562672" y="156954"/>
            <a:ext cx="2583348" cy="137292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p:cNvSpPr>
          <p:nvPr>
            <p:ph type="title"/>
          </p:nvPr>
        </p:nvSpPr>
        <p:spPr>
          <a:xfrm>
            <a:off x="445008" y="472529"/>
            <a:ext cx="8253984" cy="1220838"/>
          </a:xfrm>
          <a:prstGeom prst="rect">
            <a:avLst/>
          </a:prstGeom>
        </p:spPr>
        <p:txBody>
          <a:bodyPr>
            <a:normAutofit fontScale="90000"/>
          </a:bodyPr>
          <a:lstStyle>
            <a:lvl1pPr defTabSz="493776">
              <a:tabLst>
                <a:tab pos="2057400" algn="l"/>
              </a:tabLst>
              <a:defRPr sz="4320" spc="0">
                <a:ln w="3888">
                  <a:solidFill>
                    <a:srgbClr val="384F55"/>
                  </a:solidFill>
                </a:ln>
                <a:solidFill>
                  <a:srgbClr val="92D050"/>
                </a:solidFill>
              </a:defRPr>
            </a:lvl1pPr>
            <a:lvl2pPr defTabSz="493776">
              <a:tabLst>
                <a:tab pos="2057400" algn="l"/>
              </a:tabLst>
              <a:defRPr sz="3402" spc="0">
                <a:ln w="3062">
                  <a:solidFill>
                    <a:srgbClr val="384F55"/>
                  </a:solidFill>
                </a:ln>
                <a:solidFill>
                  <a:srgbClr val="92D050"/>
                </a:solidFill>
              </a:defRPr>
            </a:lvl2pPr>
          </a:lstStyle>
          <a:p>
            <a:r>
              <a:rPr dirty="0"/>
              <a:t>PROGRAM REQUIREMENTS </a:t>
            </a:r>
          </a:p>
          <a:p>
            <a:pPr lvl="1"/>
            <a:r>
              <a:rPr lang="en-US" dirty="0"/>
              <a:t>6</a:t>
            </a:r>
            <a:r>
              <a:rPr dirty="0"/>
              <a:t>. Requirements for Showing at County Fair* </a:t>
            </a:r>
          </a:p>
        </p:txBody>
      </p:sp>
      <p:sp>
        <p:nvSpPr>
          <p:cNvPr id="336" name="Shape 336"/>
          <p:cNvSpPr>
            <a:spLocks noGrp="1"/>
          </p:cNvSpPr>
          <p:nvPr>
            <p:ph type="body" idx="1"/>
          </p:nvPr>
        </p:nvSpPr>
        <p:spPr>
          <a:xfrm>
            <a:off x="457200" y="1924149"/>
            <a:ext cx="8229600" cy="4451251"/>
          </a:xfrm>
          <a:prstGeom prst="rect">
            <a:avLst/>
          </a:prstGeom>
        </p:spPr>
        <p:txBody>
          <a:bodyPr>
            <a:normAutofit fontScale="92500"/>
          </a:bodyPr>
          <a:lstStyle/>
          <a:p>
            <a:pPr marL="233172" indent="-233172" defTabSz="777240">
              <a:defRPr sz="2380"/>
            </a:pPr>
            <a:r>
              <a:rPr lang="en-US" dirty="0"/>
              <a:t>To </a:t>
            </a:r>
            <a:r>
              <a:rPr dirty="0"/>
              <a:t>show </a:t>
            </a:r>
            <a:r>
              <a:rPr lang="en-US" dirty="0"/>
              <a:t>in </a:t>
            </a:r>
            <a:r>
              <a:rPr lang="en-US" b="1" dirty="0"/>
              <a:t>walk/trot/lope or canter </a:t>
            </a:r>
            <a:r>
              <a:rPr lang="en-US" dirty="0"/>
              <a:t>classes </a:t>
            </a:r>
            <a:r>
              <a:rPr dirty="0"/>
              <a:t>at </a:t>
            </a:r>
            <a:r>
              <a:rPr lang="en-US" dirty="0"/>
              <a:t>F</a:t>
            </a:r>
            <a:r>
              <a:rPr dirty="0"/>
              <a:t>air, members must have passed the </a:t>
            </a:r>
            <a:r>
              <a:rPr lang="en-US" dirty="0"/>
              <a:t>Level 1 </a:t>
            </a:r>
            <a:r>
              <a:rPr dirty="0"/>
              <a:t>written test </a:t>
            </a:r>
            <a:r>
              <a:rPr lang="en-US" dirty="0"/>
              <a:t> (80% or higher) </a:t>
            </a:r>
            <a:r>
              <a:rPr dirty="0"/>
              <a:t>and the </a:t>
            </a:r>
            <a:r>
              <a:rPr lang="en-US" dirty="0"/>
              <a:t>Level 1 </a:t>
            </a:r>
            <a:r>
              <a:rPr dirty="0"/>
              <a:t>riding test in their chosen discipline</a:t>
            </a:r>
            <a:r>
              <a:rPr lang="en-US" dirty="0"/>
              <a:t>. If Level 1 not passed the member is only eligible for showing in walk/trot classes BUT YOU MUST HAVE SIGNED UP FOR WALK/TROT.</a:t>
            </a:r>
            <a:endParaRPr dirty="0"/>
          </a:p>
          <a:p>
            <a:pPr marL="233172" indent="-233172" defTabSz="777240">
              <a:defRPr sz="2380"/>
            </a:pPr>
            <a:r>
              <a:rPr dirty="0"/>
              <a:t>Members must be </a:t>
            </a:r>
            <a:r>
              <a:rPr lang="en-US" dirty="0"/>
              <a:t>L</a:t>
            </a:r>
            <a:r>
              <a:rPr dirty="0"/>
              <a:t>evel </a:t>
            </a:r>
            <a:r>
              <a:rPr lang="en-US" dirty="0"/>
              <a:t>1</a:t>
            </a:r>
            <a:r>
              <a:rPr dirty="0"/>
              <a:t> Working Ranch Horse to enter the WRH classes at Fair</a:t>
            </a:r>
          </a:p>
          <a:p>
            <a:pPr marL="233172" indent="-233172" defTabSz="777240">
              <a:defRPr sz="2380"/>
            </a:pPr>
            <a:r>
              <a:rPr dirty="0"/>
              <a:t>Members must be </a:t>
            </a:r>
            <a:r>
              <a:rPr lang="en-US" dirty="0"/>
              <a:t>L</a:t>
            </a:r>
            <a:r>
              <a:rPr dirty="0"/>
              <a:t>evel </a:t>
            </a:r>
            <a:r>
              <a:rPr lang="en-US" dirty="0"/>
              <a:t>1 </a:t>
            </a:r>
            <a:r>
              <a:rPr dirty="0"/>
              <a:t>Western to enter Gymkhana classes at Fair</a:t>
            </a:r>
            <a:endParaRPr lang="en-US" dirty="0"/>
          </a:p>
          <a:p>
            <a:pPr marL="233172" indent="-233172" defTabSz="777240">
              <a:defRPr sz="2380"/>
            </a:pPr>
            <a:r>
              <a:rPr dirty="0"/>
              <a:t>Members must be </a:t>
            </a:r>
            <a:r>
              <a:rPr lang="en-US" dirty="0"/>
              <a:t>"Jumping Approved” </a:t>
            </a:r>
            <a:r>
              <a:rPr dirty="0"/>
              <a:t>to enter the </a:t>
            </a:r>
            <a:r>
              <a:rPr lang="en-US" dirty="0"/>
              <a:t>Hunt Seat Equitation Over Fences</a:t>
            </a:r>
          </a:p>
          <a:p>
            <a:pPr marL="233172" indent="-233172" defTabSz="777240">
              <a:defRPr sz="2380"/>
            </a:pPr>
            <a:r>
              <a:rPr lang="en-US" dirty="0"/>
              <a:t>Division High Point Eligibility: Showmanship, Horsemanship/Equitation, Horse Test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3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336">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3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p:cNvSpPr>
          <p:nvPr>
            <p:ph type="title"/>
          </p:nvPr>
        </p:nvSpPr>
        <p:spPr>
          <a:xfrm>
            <a:off x="445008" y="472529"/>
            <a:ext cx="8253984" cy="1220838"/>
          </a:xfrm>
          <a:prstGeom prst="rect">
            <a:avLst/>
          </a:prstGeom>
        </p:spPr>
        <p:txBody>
          <a:bodyPr>
            <a:normAutofit fontScale="90000"/>
          </a:bodyPr>
          <a:lstStyle>
            <a:lvl1pPr defTabSz="493776">
              <a:tabLst>
                <a:tab pos="2057400" algn="l"/>
              </a:tabLst>
              <a:defRPr sz="4320" spc="0">
                <a:ln w="3888">
                  <a:solidFill>
                    <a:srgbClr val="384F55"/>
                  </a:solidFill>
                </a:ln>
                <a:solidFill>
                  <a:srgbClr val="92D050"/>
                </a:solidFill>
              </a:defRPr>
            </a:lvl1pPr>
            <a:lvl2pPr defTabSz="493776">
              <a:tabLst>
                <a:tab pos="2057400" algn="l"/>
              </a:tabLst>
              <a:defRPr sz="3402" spc="0">
                <a:ln w="3062">
                  <a:solidFill>
                    <a:srgbClr val="384F55"/>
                  </a:solidFill>
                </a:ln>
                <a:solidFill>
                  <a:srgbClr val="92D050"/>
                </a:solidFill>
              </a:defRPr>
            </a:lvl2pPr>
          </a:lstStyle>
          <a:p>
            <a:r>
              <a:rPr dirty="0"/>
              <a:t>PROGRAM REQUIREMENTS </a:t>
            </a:r>
          </a:p>
          <a:p>
            <a:pPr lvl="1"/>
            <a:r>
              <a:rPr lang="en-US" dirty="0"/>
              <a:t>6</a:t>
            </a:r>
            <a:r>
              <a:rPr dirty="0"/>
              <a:t>. Requirements for Showing at County Fair* </a:t>
            </a:r>
          </a:p>
        </p:txBody>
      </p:sp>
      <p:sp>
        <p:nvSpPr>
          <p:cNvPr id="336" name="Shape 336"/>
          <p:cNvSpPr>
            <a:spLocks noGrp="1"/>
          </p:cNvSpPr>
          <p:nvPr>
            <p:ph type="body" idx="1"/>
          </p:nvPr>
        </p:nvSpPr>
        <p:spPr>
          <a:xfrm>
            <a:off x="457200" y="1924149"/>
            <a:ext cx="8229600" cy="4451251"/>
          </a:xfrm>
          <a:prstGeom prst="rect">
            <a:avLst/>
          </a:prstGeom>
        </p:spPr>
        <p:txBody>
          <a:bodyPr>
            <a:normAutofit fontScale="92500"/>
          </a:bodyPr>
          <a:lstStyle/>
          <a:p>
            <a:pPr marL="233172" indent="-233172" defTabSz="777240">
              <a:defRPr sz="2380"/>
            </a:pPr>
            <a:r>
              <a:rPr lang="en-US" sz="2800" dirty="0"/>
              <a:t>Horse Written Knowledge Test Night: </a:t>
            </a:r>
            <a:r>
              <a:rPr lang="en-US" sz="2800" u="sng" dirty="0">
                <a:solidFill>
                  <a:srgbClr val="92D050"/>
                </a:solidFill>
                <a:effectLst>
                  <a:outerShdw blurRad="38100" dist="38100" dir="2700000" algn="tl">
                    <a:srgbClr val="000000">
                      <a:alpha val="43137"/>
                    </a:srgbClr>
                  </a:outerShdw>
                </a:effectLst>
              </a:rPr>
              <a:t>July 16</a:t>
            </a:r>
            <a:r>
              <a:rPr lang="en-US" sz="2800" u="sng" baseline="30000" dirty="0">
                <a:solidFill>
                  <a:srgbClr val="92D050"/>
                </a:solidFill>
                <a:effectLst>
                  <a:outerShdw blurRad="38100" dist="38100" dir="2700000" algn="tl">
                    <a:srgbClr val="000000">
                      <a:alpha val="43137"/>
                    </a:srgbClr>
                  </a:outerShdw>
                </a:effectLst>
              </a:rPr>
              <a:t>th</a:t>
            </a:r>
            <a:r>
              <a:rPr lang="en-US" sz="2800" u="sng" dirty="0">
                <a:solidFill>
                  <a:srgbClr val="92D050"/>
                </a:solidFill>
                <a:effectLst>
                  <a:outerShdw blurRad="38100" dist="38100" dir="2700000" algn="tl">
                    <a:srgbClr val="000000">
                      <a:alpha val="43137"/>
                    </a:srgbClr>
                  </a:outerShdw>
                </a:effectLst>
              </a:rPr>
              <a:t> </a:t>
            </a:r>
            <a:endParaRPr lang="en-US" sz="2800" u="sng" baseline="30000" dirty="0">
              <a:solidFill>
                <a:srgbClr val="92D050"/>
              </a:solidFill>
              <a:effectLst>
                <a:outerShdw blurRad="38100" dist="38100" dir="2700000" algn="tl">
                  <a:srgbClr val="000000">
                    <a:alpha val="43137"/>
                  </a:srgbClr>
                </a:outerShdw>
              </a:effectLst>
            </a:endParaRPr>
          </a:p>
          <a:p>
            <a:pPr marL="544068" lvl="1" indent="-233172" defTabSz="777240">
              <a:defRPr sz="2380"/>
            </a:pPr>
            <a:r>
              <a:rPr lang="en-US" sz="2800" dirty="0"/>
              <a:t>This is a separate night from Livestock Tests </a:t>
            </a:r>
          </a:p>
          <a:p>
            <a:pPr marL="544068" lvl="1" indent="-233172" defTabSz="777240">
              <a:defRPr sz="2380"/>
            </a:pPr>
            <a:r>
              <a:rPr lang="en-US" sz="2800" dirty="0"/>
              <a:t>Test will be taken in indoor arena.  Bring your horse to ride after the test and enjoy dinner.  This will be your last chance to ride in the arena before the County Fair!</a:t>
            </a:r>
          </a:p>
          <a:p>
            <a:pPr marL="544068" lvl="1" indent="-233172" defTabSz="777240">
              <a:defRPr sz="2380"/>
            </a:pPr>
            <a:r>
              <a:rPr lang="en-US" sz="2800" dirty="0"/>
              <a:t>Record books must be checked and be 50% complete to enter participate in Fair</a:t>
            </a:r>
          </a:p>
          <a:p>
            <a:pPr marL="544068" lvl="1" indent="-233172" defTabSz="777240">
              <a:defRPr sz="2380"/>
            </a:pPr>
            <a:r>
              <a:rPr lang="en-US" sz="2800" dirty="0"/>
              <a:t>It is YOUR responsibility to check all classes for accuracy on this evening and this is the last chance to drop classes.</a:t>
            </a:r>
            <a:endParaRPr dirty="0"/>
          </a:p>
        </p:txBody>
      </p:sp>
    </p:spTree>
    <p:extLst>
      <p:ext uri="{BB962C8B-B14F-4D97-AF65-F5344CB8AC3E}">
        <p14:creationId xmlns:p14="http://schemas.microsoft.com/office/powerpoint/2010/main" val="403320104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3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3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336">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336">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36">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3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p:cNvSpPr>
          <p:nvPr>
            <p:ph type="title"/>
          </p:nvPr>
        </p:nvSpPr>
        <p:spPr>
          <a:xfrm>
            <a:off x="445008" y="472529"/>
            <a:ext cx="8253984" cy="1220838"/>
          </a:xfrm>
          <a:prstGeom prst="rect">
            <a:avLst/>
          </a:prstGeom>
        </p:spPr>
        <p:txBody>
          <a:bodyPr>
            <a:normAutofit fontScale="90000"/>
          </a:bodyPr>
          <a:lstStyle>
            <a:lvl1pPr defTabSz="493776">
              <a:tabLst>
                <a:tab pos="2057400" algn="l"/>
              </a:tabLst>
              <a:defRPr sz="4320" spc="0">
                <a:ln w="3888">
                  <a:solidFill>
                    <a:srgbClr val="384F55"/>
                  </a:solidFill>
                </a:ln>
                <a:solidFill>
                  <a:srgbClr val="92D050"/>
                </a:solidFill>
              </a:defRPr>
            </a:lvl1pPr>
            <a:lvl2pPr defTabSz="493776">
              <a:tabLst>
                <a:tab pos="2057400" algn="l"/>
              </a:tabLst>
              <a:defRPr sz="3402" spc="0">
                <a:ln w="3062">
                  <a:solidFill>
                    <a:srgbClr val="384F55"/>
                  </a:solidFill>
                </a:ln>
                <a:solidFill>
                  <a:srgbClr val="92D050"/>
                </a:solidFill>
              </a:defRPr>
            </a:lvl2pPr>
          </a:lstStyle>
          <a:p>
            <a:r>
              <a:rPr dirty="0"/>
              <a:t>PROGRAM REQUIREMENTS </a:t>
            </a:r>
          </a:p>
          <a:p>
            <a:pPr lvl="1"/>
            <a:r>
              <a:rPr dirty="0"/>
              <a:t>Requirements </a:t>
            </a:r>
            <a:r>
              <a:rPr lang="en-US" dirty="0"/>
              <a:t>For Project Completion</a:t>
            </a:r>
            <a:r>
              <a:rPr dirty="0"/>
              <a:t> </a:t>
            </a:r>
          </a:p>
        </p:txBody>
      </p:sp>
      <p:sp>
        <p:nvSpPr>
          <p:cNvPr id="336" name="Shape 336"/>
          <p:cNvSpPr>
            <a:spLocks noGrp="1"/>
          </p:cNvSpPr>
          <p:nvPr>
            <p:ph type="body" idx="1"/>
          </p:nvPr>
        </p:nvSpPr>
        <p:spPr>
          <a:xfrm>
            <a:off x="457200" y="1924149"/>
            <a:ext cx="8229600" cy="4451251"/>
          </a:xfrm>
          <a:prstGeom prst="rect">
            <a:avLst/>
          </a:prstGeom>
        </p:spPr>
        <p:txBody>
          <a:bodyPr>
            <a:normAutofit fontScale="92500" lnSpcReduction="10000"/>
          </a:bodyPr>
          <a:lstStyle/>
          <a:p>
            <a:pPr marL="233172" indent="-233172" defTabSz="777240">
              <a:defRPr sz="2380"/>
            </a:pPr>
            <a:r>
              <a:rPr lang="en-US" sz="2800" dirty="0"/>
              <a:t>Be a member in good standing</a:t>
            </a:r>
          </a:p>
          <a:p>
            <a:pPr marL="233172" indent="-233172" defTabSz="777240">
              <a:defRPr sz="2380"/>
            </a:pPr>
            <a:r>
              <a:rPr lang="en-US" sz="2800" dirty="0"/>
              <a:t>Know the Douglas County 4-H Policies for Success</a:t>
            </a:r>
          </a:p>
          <a:p>
            <a:pPr marL="233172" indent="-233172" defTabSz="777240">
              <a:defRPr sz="2380"/>
            </a:pPr>
            <a:r>
              <a:rPr lang="en-US" sz="2800" dirty="0"/>
              <a:t>Attend 60% of Club Meetings</a:t>
            </a:r>
          </a:p>
          <a:p>
            <a:pPr marL="233172" indent="-233172" defTabSz="777240">
              <a:defRPr sz="2380"/>
            </a:pPr>
            <a:r>
              <a:rPr lang="en-US" sz="2800" dirty="0"/>
              <a:t>Participate in project and/or project meetings.</a:t>
            </a:r>
          </a:p>
          <a:p>
            <a:pPr marL="233172" indent="-233172" defTabSz="777240">
              <a:defRPr sz="2380"/>
            </a:pPr>
            <a:r>
              <a:rPr lang="en-US" sz="2800" dirty="0"/>
              <a:t>Complete Showmanship to you Club Leader, Project Leader, Extension Agent, or at County Fair</a:t>
            </a:r>
          </a:p>
          <a:p>
            <a:pPr marL="233172" indent="-233172" defTabSz="777240">
              <a:defRPr sz="2380"/>
            </a:pPr>
            <a:r>
              <a:rPr lang="en-US" sz="2800" dirty="0"/>
              <a:t>Complete your record book to 70% or better, receive club leader signature, turn in by the date published to receive completion.</a:t>
            </a:r>
          </a:p>
          <a:p>
            <a:pPr marL="233172" indent="-233172" defTabSz="777240">
              <a:defRPr sz="2380"/>
            </a:pPr>
            <a:r>
              <a:rPr lang="en-US" sz="2800" dirty="0"/>
              <a:t>***If you do not complete your project, you will not be allowed to do that </a:t>
            </a:r>
            <a:r>
              <a:rPr lang="en-US" sz="2800"/>
              <a:t>project for one year.</a:t>
            </a:r>
            <a:endParaRPr lang="en-US" sz="2800" dirty="0"/>
          </a:p>
          <a:p>
            <a:pPr marL="233172" indent="-233172" defTabSz="777240">
              <a:defRPr sz="2380"/>
            </a:pPr>
            <a:endParaRPr lang="en-US" sz="2800" dirty="0"/>
          </a:p>
        </p:txBody>
      </p:sp>
    </p:spTree>
    <p:extLst>
      <p:ext uri="{BB962C8B-B14F-4D97-AF65-F5344CB8AC3E}">
        <p14:creationId xmlns:p14="http://schemas.microsoft.com/office/powerpoint/2010/main" val="411204695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3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3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336">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336">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36">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336">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336">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3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p:cNvSpPr>
          <p:nvPr>
            <p:ph type="title"/>
          </p:nvPr>
        </p:nvSpPr>
        <p:spPr>
          <a:xfrm>
            <a:off x="445008" y="472529"/>
            <a:ext cx="8253984" cy="1220838"/>
          </a:xfrm>
          <a:prstGeom prst="rect">
            <a:avLst/>
          </a:prstGeom>
        </p:spPr>
        <p:txBody>
          <a:bodyPr>
            <a:normAutofit fontScale="90000"/>
          </a:bodyPr>
          <a:lstStyle>
            <a:lvl1pPr defTabSz="493776">
              <a:tabLst>
                <a:tab pos="2057400" algn="l"/>
              </a:tabLst>
              <a:defRPr sz="4320" spc="0">
                <a:ln w="3888">
                  <a:solidFill>
                    <a:srgbClr val="384F55"/>
                  </a:solidFill>
                </a:ln>
                <a:solidFill>
                  <a:srgbClr val="92D050"/>
                </a:solidFill>
              </a:defRPr>
            </a:lvl1pPr>
            <a:lvl2pPr defTabSz="493776">
              <a:tabLst>
                <a:tab pos="2057400" algn="l"/>
              </a:tabLst>
              <a:defRPr sz="3402" spc="0">
                <a:ln w="3062">
                  <a:solidFill>
                    <a:srgbClr val="384F55"/>
                  </a:solidFill>
                </a:ln>
                <a:solidFill>
                  <a:srgbClr val="92D050"/>
                </a:solidFill>
              </a:defRPr>
            </a:lvl2pPr>
          </a:lstStyle>
          <a:p>
            <a:r>
              <a:rPr lang="en-US" dirty="0"/>
              <a:t>Colorado State Fair</a:t>
            </a:r>
            <a:endParaRPr dirty="0"/>
          </a:p>
          <a:p>
            <a:pPr lvl="1"/>
            <a:r>
              <a:rPr dirty="0"/>
              <a:t>Showing at </a:t>
            </a:r>
            <a:r>
              <a:rPr lang="en-US" dirty="0"/>
              <a:t>Colorado State Fair</a:t>
            </a:r>
            <a:endParaRPr dirty="0"/>
          </a:p>
        </p:txBody>
      </p:sp>
      <p:sp>
        <p:nvSpPr>
          <p:cNvPr id="336" name="Shape 336"/>
          <p:cNvSpPr>
            <a:spLocks noGrp="1"/>
          </p:cNvSpPr>
          <p:nvPr>
            <p:ph type="body" idx="1"/>
          </p:nvPr>
        </p:nvSpPr>
        <p:spPr>
          <a:xfrm>
            <a:off x="457200" y="1924149"/>
            <a:ext cx="8229600" cy="4933851"/>
          </a:xfrm>
          <a:prstGeom prst="rect">
            <a:avLst/>
          </a:prstGeom>
        </p:spPr>
        <p:txBody>
          <a:bodyPr>
            <a:normAutofit/>
          </a:bodyPr>
          <a:lstStyle/>
          <a:p>
            <a:pPr marL="233172" indent="-233172" defTabSz="777240">
              <a:defRPr sz="2380"/>
            </a:pPr>
            <a:r>
              <a:rPr lang="en-US" sz="2700" dirty="0"/>
              <a:t>Will not show specifically by levels at CSF this year. </a:t>
            </a:r>
          </a:p>
          <a:p>
            <a:pPr marL="233172" indent="-233172" defTabSz="777240">
              <a:defRPr sz="2380"/>
            </a:pPr>
            <a:r>
              <a:rPr lang="en-US" sz="2700" dirty="0"/>
              <a:t>More information will be coming out regarding these changes – please watch for more information.</a:t>
            </a:r>
          </a:p>
          <a:p>
            <a:pPr marL="233172" indent="-233172" defTabSz="777240">
              <a:defRPr sz="2380"/>
            </a:pPr>
            <a:r>
              <a:rPr lang="en-US" sz="2700" dirty="0"/>
              <a:t>Will show my ages</a:t>
            </a:r>
          </a:p>
          <a:p>
            <a:pPr marL="233172" indent="-233172" defTabSz="777240">
              <a:defRPr sz="2380"/>
            </a:pPr>
            <a:r>
              <a:rPr lang="en-US" sz="2700" dirty="0"/>
              <a:t>Level 1 will be allowed to show in some classes this year.</a:t>
            </a:r>
          </a:p>
          <a:p>
            <a:pPr marL="233172" indent="-233172" defTabSz="777240">
              <a:defRPr sz="2380"/>
            </a:pPr>
            <a:r>
              <a:rPr lang="en-US" sz="2700" dirty="0"/>
              <a:t>Miniatures will show on the last day of the CSF Horse show.</a:t>
            </a:r>
          </a:p>
          <a:p>
            <a:pPr marL="233172" indent="-233172" defTabSz="777240">
              <a:defRPr sz="2380"/>
            </a:pPr>
            <a:r>
              <a:rPr lang="en-US" sz="2700" dirty="0"/>
              <a:t>Thursday - English, Friday - Western, Saturday - Ranch, Sunday- Miniature Horses &amp; Gymkhana will be the order of show.</a:t>
            </a:r>
          </a:p>
        </p:txBody>
      </p:sp>
    </p:spTree>
    <p:extLst>
      <p:ext uri="{BB962C8B-B14F-4D97-AF65-F5344CB8AC3E}">
        <p14:creationId xmlns:p14="http://schemas.microsoft.com/office/powerpoint/2010/main" val="55010398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3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3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336">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336">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36">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336">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3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type="title"/>
          </p:nvPr>
        </p:nvSpPr>
        <p:spPr>
          <a:xfrm>
            <a:off x="445008" y="472529"/>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4</a:t>
            </a:r>
            <a:r>
              <a:rPr lang="en-US" dirty="0"/>
              <a:t>-</a:t>
            </a:r>
            <a:r>
              <a:rPr dirty="0"/>
              <a:t>H LEVELS PROGRAM </a:t>
            </a:r>
          </a:p>
          <a:p>
            <a:pPr lvl="1"/>
            <a:r>
              <a:rPr dirty="0"/>
              <a:t>1. Where do we start!?!</a:t>
            </a:r>
          </a:p>
        </p:txBody>
      </p:sp>
      <p:sp>
        <p:nvSpPr>
          <p:cNvPr id="341" name="Shape 341"/>
          <p:cNvSpPr>
            <a:spLocks noGrp="1"/>
          </p:cNvSpPr>
          <p:nvPr>
            <p:ph type="body" idx="1"/>
          </p:nvPr>
        </p:nvSpPr>
        <p:spPr>
          <a:xfrm>
            <a:off x="469392" y="1930400"/>
            <a:ext cx="8229600" cy="3810000"/>
          </a:xfrm>
          <a:prstGeom prst="rect">
            <a:avLst/>
          </a:prstGeom>
        </p:spPr>
        <p:txBody>
          <a:bodyPr>
            <a:normAutofit lnSpcReduction="10000"/>
          </a:bodyPr>
          <a:lstStyle/>
          <a:p>
            <a:pPr marL="255117" indent="-255117" defTabSz="850391">
              <a:spcBef>
                <a:spcPts val="600"/>
              </a:spcBef>
              <a:defRPr sz="2604"/>
            </a:pPr>
            <a:r>
              <a:rPr dirty="0"/>
              <a:t>All new members are “unrated” or “unleveled” regardless of prior experience</a:t>
            </a:r>
          </a:p>
          <a:p>
            <a:pPr marL="255117" indent="-255117" defTabSz="850391">
              <a:spcBef>
                <a:spcPts val="600"/>
              </a:spcBef>
              <a:defRPr sz="2604"/>
            </a:pPr>
            <a:r>
              <a:rPr dirty="0"/>
              <a:t>There are 4 levels within each discipline</a:t>
            </a:r>
            <a:r>
              <a:rPr lang="en-US" dirty="0"/>
              <a:t> **This will be changing next year. Be prepared.</a:t>
            </a:r>
            <a:endParaRPr dirty="0"/>
          </a:p>
          <a:p>
            <a:pPr marL="255117" indent="-255117" defTabSz="850391">
              <a:spcBef>
                <a:spcPts val="600"/>
              </a:spcBef>
              <a:defRPr sz="2604"/>
            </a:pPr>
            <a:r>
              <a:rPr dirty="0"/>
              <a:t>Disciplines Offered:</a:t>
            </a:r>
          </a:p>
          <a:p>
            <a:pPr marL="595274" lvl="1" indent="-255117" defTabSz="850391">
              <a:spcBef>
                <a:spcPts val="600"/>
              </a:spcBef>
              <a:defRPr sz="2604"/>
            </a:pPr>
            <a:r>
              <a:rPr dirty="0"/>
              <a:t>Western </a:t>
            </a:r>
          </a:p>
          <a:p>
            <a:pPr marL="595274" lvl="1" indent="-255117" defTabSz="850391">
              <a:spcBef>
                <a:spcPts val="600"/>
              </a:spcBef>
              <a:defRPr sz="2604"/>
            </a:pPr>
            <a:r>
              <a:rPr dirty="0"/>
              <a:t>Working Ranch Horse</a:t>
            </a:r>
          </a:p>
          <a:p>
            <a:pPr marL="595274" lvl="1" indent="-255117" defTabSz="850391">
              <a:spcBef>
                <a:spcPts val="600"/>
              </a:spcBef>
              <a:defRPr sz="2604"/>
            </a:pPr>
            <a:r>
              <a:rPr dirty="0"/>
              <a:t>English</a:t>
            </a:r>
          </a:p>
          <a:p>
            <a:pPr marL="892911" lvl="2" indent="-255117" defTabSz="850391">
              <a:spcBef>
                <a:spcPts val="600"/>
              </a:spcBef>
              <a:defRPr sz="2604"/>
            </a:pPr>
            <a:r>
              <a:rPr lang="en-US" dirty="0"/>
              <a:t>Hunt Seat, Dressage, Saddle Seat</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4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4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4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34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34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34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3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p:cNvSpPr>
          <p:nvPr>
            <p:ph type="title"/>
          </p:nvPr>
        </p:nvSpPr>
        <p:spPr>
          <a:xfrm>
            <a:off x="445008" y="691189"/>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4</a:t>
            </a:r>
            <a:r>
              <a:rPr lang="en-US" dirty="0"/>
              <a:t>-</a:t>
            </a:r>
            <a:r>
              <a:rPr dirty="0"/>
              <a:t>H LEVELS PROGRAM </a:t>
            </a:r>
          </a:p>
          <a:p>
            <a:pPr lvl="1"/>
            <a:r>
              <a:rPr dirty="0"/>
              <a:t>2. Disciplines Offered</a:t>
            </a:r>
            <a:r>
              <a:rPr lang="en-US" dirty="0"/>
              <a:t> *This will be changing next year</a:t>
            </a:r>
            <a:endParaRPr dirty="0"/>
          </a:p>
        </p:txBody>
      </p:sp>
      <p:pic>
        <p:nvPicPr>
          <p:cNvPr id="3" name="Picture 2">
            <a:extLst>
              <a:ext uri="{FF2B5EF4-FFF2-40B4-BE49-F238E27FC236}">
                <a16:creationId xmlns:a16="http://schemas.microsoft.com/office/drawing/2014/main" id="{0EBC701B-2F7B-48D2-A251-FADDDB920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19" y="2578705"/>
            <a:ext cx="8104762" cy="300000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title"/>
          </p:nvPr>
        </p:nvSpPr>
        <p:spPr>
          <a:xfrm>
            <a:off x="445008" y="472529"/>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4</a:t>
            </a:r>
            <a:r>
              <a:rPr lang="en-US" dirty="0"/>
              <a:t>-</a:t>
            </a:r>
            <a:r>
              <a:rPr dirty="0"/>
              <a:t>H LEVELS PROGRAM </a:t>
            </a:r>
          </a:p>
          <a:p>
            <a:pPr lvl="1"/>
            <a:r>
              <a:rPr dirty="0"/>
              <a:t>3. Written Tests</a:t>
            </a:r>
          </a:p>
        </p:txBody>
      </p:sp>
      <p:sp>
        <p:nvSpPr>
          <p:cNvPr id="351" name="Shape 351"/>
          <p:cNvSpPr>
            <a:spLocks noGrp="1"/>
          </p:cNvSpPr>
          <p:nvPr>
            <p:ph type="body" idx="1"/>
          </p:nvPr>
        </p:nvSpPr>
        <p:spPr>
          <a:xfrm>
            <a:off x="533400" y="2082018"/>
            <a:ext cx="8229600" cy="4547382"/>
          </a:xfrm>
          <a:prstGeom prst="rect">
            <a:avLst/>
          </a:prstGeom>
        </p:spPr>
        <p:txBody>
          <a:bodyPr>
            <a:normAutofit lnSpcReduction="10000"/>
          </a:bodyPr>
          <a:lstStyle/>
          <a:p>
            <a:pPr marL="230428" indent="-230428" defTabSz="768095">
              <a:defRPr sz="2351"/>
            </a:pPr>
            <a:r>
              <a:rPr dirty="0"/>
              <a:t>Written tests are the same for all disciplines.  The level one written test has 2 sections of tack ID—English and Western.  </a:t>
            </a:r>
            <a:r>
              <a:rPr lang="en-US" dirty="0"/>
              <a:t>You must t</a:t>
            </a:r>
            <a:r>
              <a:rPr dirty="0"/>
              <a:t>ake both!</a:t>
            </a:r>
          </a:p>
          <a:p>
            <a:pPr marL="230428" indent="-230428" defTabSz="768095">
              <a:defRPr sz="2351"/>
            </a:pPr>
            <a:r>
              <a:rPr dirty="0"/>
              <a:t>All written tests (including level one) must be taken at the </a:t>
            </a:r>
            <a:r>
              <a:rPr lang="en-US" dirty="0"/>
              <a:t>E</a:t>
            </a:r>
            <a:r>
              <a:rPr dirty="0"/>
              <a:t>xtension office</a:t>
            </a:r>
            <a:r>
              <a:rPr lang="en-US" dirty="0"/>
              <a:t>, or during written test study and testing night.  No cell phones allowed during test.</a:t>
            </a:r>
            <a:endParaRPr dirty="0"/>
          </a:p>
          <a:p>
            <a:pPr marL="230428" indent="-230428" defTabSz="768095">
              <a:defRPr sz="2351"/>
            </a:pPr>
            <a:r>
              <a:rPr dirty="0"/>
              <a:t>Tests can be taken multiple times (not on the same day) until the member passes with an 80%</a:t>
            </a:r>
          </a:p>
          <a:p>
            <a:pPr marL="230428" indent="-230428" defTabSz="768095">
              <a:defRPr sz="2351"/>
            </a:pPr>
            <a:r>
              <a:rPr dirty="0"/>
              <a:t>Completed tests cannot be taken home</a:t>
            </a:r>
          </a:p>
          <a:p>
            <a:pPr marL="230428" indent="-230428" defTabSz="768095">
              <a:defRPr sz="2351"/>
            </a:pPr>
            <a:r>
              <a:rPr lang="en-US" dirty="0"/>
              <a:t>It is recommended that you take the written test before the riding test.</a:t>
            </a:r>
            <a:endParaRPr dirty="0"/>
          </a:p>
          <a:p>
            <a:pPr marL="230428" indent="-230428" defTabSz="768095">
              <a:defRPr sz="2351"/>
            </a:pPr>
            <a:r>
              <a:rPr dirty="0"/>
              <a:t>Come to the review/testing session offered </a:t>
            </a:r>
            <a:r>
              <a:rPr lang="en-US" dirty="0"/>
              <a:t>February 21</a:t>
            </a:r>
            <a:r>
              <a:rPr lang="en-US" baseline="30000" dirty="0"/>
              <a:t>st</a:t>
            </a:r>
            <a:r>
              <a:rPr lang="en-US" dirty="0"/>
              <a:t>.</a:t>
            </a:r>
            <a:r>
              <a:rPr lang="en-US" dirty="0">
                <a:highlight>
                  <a:srgbClr val="FFFF00"/>
                </a:highlight>
              </a:rP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5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35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35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3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build="p" bldLvl="5" animBg="1" advAuto="0"/>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title"/>
          </p:nvPr>
        </p:nvSpPr>
        <p:spPr>
          <a:xfrm>
            <a:off x="445008" y="472529"/>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4</a:t>
            </a:r>
            <a:r>
              <a:rPr lang="en-US" dirty="0"/>
              <a:t>-</a:t>
            </a:r>
            <a:r>
              <a:rPr dirty="0"/>
              <a:t>H LEVELS PROGRAM </a:t>
            </a:r>
          </a:p>
          <a:p>
            <a:pPr lvl="1"/>
            <a:r>
              <a:rPr dirty="0"/>
              <a:t>4. Raters for Level 1 </a:t>
            </a:r>
          </a:p>
        </p:txBody>
      </p:sp>
      <p:sp>
        <p:nvSpPr>
          <p:cNvPr id="356" name="Shape 356"/>
          <p:cNvSpPr>
            <a:spLocks noGrp="1"/>
          </p:cNvSpPr>
          <p:nvPr>
            <p:ph type="body" idx="1"/>
          </p:nvPr>
        </p:nvSpPr>
        <p:spPr>
          <a:xfrm>
            <a:off x="533400" y="2362200"/>
            <a:ext cx="8229600" cy="3810000"/>
          </a:xfrm>
          <a:prstGeom prst="rect">
            <a:avLst/>
          </a:prstGeom>
        </p:spPr>
        <p:txBody>
          <a:bodyPr/>
          <a:lstStyle/>
          <a:p>
            <a:pPr>
              <a:spcBef>
                <a:spcPts val="600"/>
              </a:spcBef>
              <a:defRPr sz="2800"/>
            </a:pPr>
            <a:r>
              <a:rPr dirty="0"/>
              <a:t>You must take your </a:t>
            </a:r>
            <a:r>
              <a:rPr lang="en-US" dirty="0"/>
              <a:t>L</a:t>
            </a:r>
            <a:r>
              <a:rPr dirty="0"/>
              <a:t>evel 1 riding test with a county approved rater</a:t>
            </a:r>
            <a:r>
              <a:rPr lang="en-US" dirty="0"/>
              <a:t> (previously introduced)</a:t>
            </a:r>
            <a:r>
              <a:rPr dirty="0"/>
              <a:t>.</a:t>
            </a:r>
          </a:p>
          <a:p>
            <a:pPr>
              <a:spcBef>
                <a:spcPts val="600"/>
              </a:spcBef>
              <a:defRPr sz="2800"/>
            </a:pPr>
            <a:endParaRPr dirty="0"/>
          </a:p>
          <a:p>
            <a:pPr>
              <a:spcBef>
                <a:spcPts val="600"/>
              </a:spcBef>
              <a:defRPr sz="2800"/>
            </a:pPr>
            <a:r>
              <a:rPr dirty="0"/>
              <a:t>Riding tests are usually done one discipline at a time.</a:t>
            </a:r>
          </a:p>
          <a:p>
            <a:pPr>
              <a:spcBef>
                <a:spcPts val="600"/>
              </a:spcBef>
              <a:defRPr sz="2800"/>
            </a:pPr>
            <a:endParaRPr dirty="0"/>
          </a:p>
          <a:p>
            <a:pPr>
              <a:spcBef>
                <a:spcPts val="600"/>
              </a:spcBef>
              <a:defRPr sz="2800"/>
            </a:pPr>
            <a:r>
              <a:rPr dirty="0"/>
              <a:t>Once you have passed your written test, call the </a:t>
            </a:r>
            <a:r>
              <a:rPr lang="en-US" dirty="0"/>
              <a:t>E</a:t>
            </a:r>
            <a:r>
              <a:rPr dirty="0"/>
              <a:t>xtension office and </a:t>
            </a:r>
            <a:r>
              <a:rPr lang="en-US" dirty="0"/>
              <a:t>we</a:t>
            </a:r>
            <a:r>
              <a:rPr dirty="0"/>
              <a:t> will connect you with a </a:t>
            </a:r>
            <a:r>
              <a:rPr lang="en-US" dirty="0"/>
              <a:t>L</a:t>
            </a:r>
            <a:r>
              <a:rPr dirty="0"/>
              <a:t>evel 1 rater for your riding test.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5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title"/>
          </p:nvPr>
        </p:nvSpPr>
        <p:spPr>
          <a:xfrm>
            <a:off x="445008" y="472529"/>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4</a:t>
            </a:r>
            <a:r>
              <a:rPr lang="en-US" dirty="0"/>
              <a:t>-</a:t>
            </a:r>
            <a:r>
              <a:rPr dirty="0"/>
              <a:t>H LEVELS PROGRAM </a:t>
            </a:r>
          </a:p>
          <a:p>
            <a:pPr lvl="1"/>
            <a:r>
              <a:rPr dirty="0"/>
              <a:t>5. Advancing through levels</a:t>
            </a:r>
          </a:p>
        </p:txBody>
      </p:sp>
      <p:sp>
        <p:nvSpPr>
          <p:cNvPr id="361" name="Shape 361"/>
          <p:cNvSpPr>
            <a:spLocks noGrp="1"/>
          </p:cNvSpPr>
          <p:nvPr>
            <p:ph type="body" idx="1"/>
          </p:nvPr>
        </p:nvSpPr>
        <p:spPr>
          <a:xfrm>
            <a:off x="533400" y="2039815"/>
            <a:ext cx="8229600" cy="4565522"/>
          </a:xfrm>
          <a:prstGeom prst="rect">
            <a:avLst/>
          </a:prstGeom>
        </p:spPr>
        <p:txBody>
          <a:bodyPr>
            <a:normAutofit/>
          </a:bodyPr>
          <a:lstStyle/>
          <a:p>
            <a:pPr marL="244144" indent="-244144" defTabSz="813816">
              <a:defRPr sz="2492"/>
            </a:pPr>
            <a:r>
              <a:rPr dirty="0"/>
              <a:t>Can I become leveled in more than one discipline?</a:t>
            </a:r>
          </a:p>
          <a:p>
            <a:pPr marL="569671" lvl="1" indent="-244144" defTabSz="813816">
              <a:defRPr sz="2492"/>
            </a:pPr>
            <a:r>
              <a:rPr dirty="0"/>
              <a:t>Yes, and many 4</a:t>
            </a:r>
            <a:r>
              <a:rPr lang="en-US" dirty="0"/>
              <a:t>-</a:t>
            </a:r>
            <a:r>
              <a:rPr dirty="0"/>
              <a:t>Hers are at different levels in different disciplines. Once you pass the written test for any given level, you can begin working on the riding tests for as many disciplines in that level as you want.  </a:t>
            </a:r>
            <a:br>
              <a:rPr lang="en-US" dirty="0"/>
            </a:br>
            <a:endParaRPr dirty="0"/>
          </a:p>
          <a:p>
            <a:pPr marL="244144" indent="-244144" defTabSz="813816">
              <a:defRPr sz="2492"/>
            </a:pPr>
            <a:r>
              <a:rPr dirty="0"/>
              <a:t>What is on the test!?!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p:cNvSpPr>
          <p:nvPr>
            <p:ph type="title"/>
          </p:nvPr>
        </p:nvSpPr>
        <p:spPr>
          <a:xfrm>
            <a:off x="445008" y="472529"/>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4</a:t>
            </a:r>
            <a:r>
              <a:rPr lang="en-US" dirty="0"/>
              <a:t>-</a:t>
            </a:r>
            <a:r>
              <a:rPr dirty="0"/>
              <a:t>H LEVELS PROGRAM </a:t>
            </a:r>
          </a:p>
          <a:p>
            <a:pPr lvl="1"/>
            <a:r>
              <a:rPr dirty="0"/>
              <a:t>5. Advancing through levels</a:t>
            </a:r>
          </a:p>
        </p:txBody>
      </p:sp>
      <p:sp>
        <p:nvSpPr>
          <p:cNvPr id="364" name="Shape 364"/>
          <p:cNvSpPr>
            <a:spLocks noGrp="1"/>
          </p:cNvSpPr>
          <p:nvPr>
            <p:ph type="body" idx="1"/>
          </p:nvPr>
        </p:nvSpPr>
        <p:spPr>
          <a:xfrm>
            <a:off x="533400" y="2086251"/>
            <a:ext cx="8229600" cy="4627369"/>
          </a:xfrm>
          <a:prstGeom prst="rect">
            <a:avLst/>
          </a:prstGeom>
        </p:spPr>
        <p:txBody>
          <a:bodyPr>
            <a:normAutofit lnSpcReduction="10000"/>
          </a:bodyPr>
          <a:lstStyle/>
          <a:p>
            <a:pPr>
              <a:spcBef>
                <a:spcPts val="600"/>
              </a:spcBef>
              <a:defRPr sz="2800"/>
            </a:pPr>
            <a:r>
              <a:rPr dirty="0"/>
              <a:t>Can I pass multiple levels in one year?</a:t>
            </a:r>
          </a:p>
          <a:p>
            <a:pPr marL="640080" lvl="1" indent="-274320">
              <a:spcBef>
                <a:spcPts val="600"/>
              </a:spcBef>
              <a:defRPr sz="2800"/>
            </a:pPr>
            <a:r>
              <a:rPr dirty="0"/>
              <a:t>Yes; it is tough, but definitely possible.  This is important for kids who only want to show in Gymkhana or WRH.</a:t>
            </a:r>
          </a:p>
          <a:p>
            <a:pPr>
              <a:spcBef>
                <a:spcPts val="600"/>
              </a:spcBef>
              <a:defRPr sz="2800"/>
            </a:pPr>
            <a:r>
              <a:rPr dirty="0"/>
              <a:t>How do I find a rater for levels 2 through 4?</a:t>
            </a:r>
          </a:p>
          <a:p>
            <a:pPr marL="640080" lvl="1" indent="-274320">
              <a:spcBef>
                <a:spcPts val="600"/>
              </a:spcBef>
              <a:defRPr sz="2800"/>
            </a:pPr>
            <a:r>
              <a:rPr dirty="0"/>
              <a:t>Laura Jordan</a:t>
            </a:r>
            <a:r>
              <a:rPr lang="en-US" dirty="0"/>
              <a:t>, Katy Dane</a:t>
            </a:r>
            <a:r>
              <a:rPr dirty="0"/>
              <a:t> </a:t>
            </a:r>
            <a:r>
              <a:rPr lang="en-US" dirty="0"/>
              <a:t>and Andrea Slattery are</a:t>
            </a:r>
            <a:r>
              <a:rPr dirty="0"/>
              <a:t> our only rater</a:t>
            </a:r>
            <a:r>
              <a:rPr lang="en-US" dirty="0"/>
              <a:t>s</a:t>
            </a:r>
            <a:r>
              <a:rPr dirty="0"/>
              <a:t> in the county for levels 2 through 4. You can find a list of additional state approved raters online. </a:t>
            </a:r>
            <a:endParaRPr lang="en-US" dirty="0"/>
          </a:p>
          <a:p>
            <a:pPr marL="640080" lvl="1" indent="-274320">
              <a:spcBef>
                <a:spcPts val="600"/>
              </a:spcBef>
              <a:defRPr sz="2800"/>
            </a:pPr>
            <a:r>
              <a:rPr lang="en-US" dirty="0"/>
              <a:t>Week of Horse Camp - Levels Testing Day at Fairgrounds – must register through Horse Camp</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6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6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364">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p:cNvSpPr>
          <p:nvPr>
            <p:ph type="title"/>
          </p:nvPr>
        </p:nvSpPr>
        <p:spPr>
          <a:prstGeom prst="rect">
            <a:avLst/>
          </a:prstGeom>
        </p:spPr>
        <p:txBody>
          <a:bodyPr/>
          <a:lstStyle>
            <a:lvl1pPr>
              <a:defRPr sz="4800" spc="0">
                <a:ln w="17779">
                  <a:solidFill>
                    <a:srgbClr val="4F8F00"/>
                  </a:solidFill>
                </a:ln>
                <a:solidFill>
                  <a:srgbClr val="4F8F00"/>
                </a:solidFill>
              </a:defRPr>
            </a:lvl1pPr>
          </a:lstStyle>
          <a:p>
            <a:r>
              <a:rPr dirty="0"/>
              <a:t>INTRODUCTIONS	</a:t>
            </a:r>
          </a:p>
        </p:txBody>
      </p:sp>
      <p:sp>
        <p:nvSpPr>
          <p:cNvPr id="308" name="Shape 308"/>
          <p:cNvSpPr>
            <a:spLocks noGrp="1"/>
          </p:cNvSpPr>
          <p:nvPr>
            <p:ph type="body" idx="1"/>
          </p:nvPr>
        </p:nvSpPr>
        <p:spPr>
          <a:xfrm>
            <a:off x="469391" y="1417638"/>
            <a:ext cx="8229601" cy="5165723"/>
          </a:xfrm>
          <a:prstGeom prst="rect">
            <a:avLst/>
          </a:prstGeom>
        </p:spPr>
        <p:txBody>
          <a:bodyPr>
            <a:normAutofit fontScale="92500"/>
          </a:bodyPr>
          <a:lstStyle/>
          <a:p>
            <a:pPr marL="268833" indent="-268833" defTabSz="896111">
              <a:defRPr sz="2352"/>
            </a:pPr>
            <a:r>
              <a:rPr sz="2500" dirty="0"/>
              <a:t>Horse Steering Committee Members</a:t>
            </a:r>
          </a:p>
          <a:p>
            <a:pPr marL="627278" lvl="1" indent="-268833" defTabSz="896111">
              <a:defRPr sz="2352"/>
            </a:pPr>
            <a:r>
              <a:rPr lang="en-US" sz="2500" dirty="0"/>
              <a:t>Mercedes Glenn – 4-H Extension Agent, Ex-Officio Member</a:t>
            </a:r>
          </a:p>
          <a:p>
            <a:pPr marL="627278" lvl="1" indent="-268833" defTabSz="896111">
              <a:defRPr sz="2352"/>
            </a:pPr>
            <a:r>
              <a:rPr lang="en-US" sz="2500" dirty="0"/>
              <a:t>Katy Dane – Horse Steering Committee President</a:t>
            </a:r>
          </a:p>
          <a:p>
            <a:pPr marL="627278" lvl="1" indent="-268833" defTabSz="896111">
              <a:defRPr sz="2352"/>
            </a:pPr>
            <a:r>
              <a:rPr sz="2500" dirty="0"/>
              <a:t>Lindsay Griffith: </a:t>
            </a:r>
            <a:r>
              <a:rPr lang="en-US" sz="2500" dirty="0"/>
              <a:t>Horse Superintendent - </a:t>
            </a:r>
            <a:r>
              <a:rPr sz="2500" dirty="0"/>
              <a:t>Cherry Valley Aggies</a:t>
            </a:r>
            <a:endParaRPr lang="en-US" sz="2500" dirty="0"/>
          </a:p>
          <a:p>
            <a:pPr marL="627278" lvl="1" indent="-268833" defTabSz="896111">
              <a:defRPr sz="2352"/>
            </a:pPr>
            <a:r>
              <a:rPr lang="en-US" sz="2500" dirty="0"/>
              <a:t>Andrea Slattery: Horse Superintendent - DC Aggies</a:t>
            </a:r>
          </a:p>
          <a:p>
            <a:pPr marL="627278" lvl="1" indent="-268833" defTabSz="896111">
              <a:defRPr sz="2352"/>
            </a:pPr>
            <a:r>
              <a:rPr lang="en-US" sz="2500" dirty="0"/>
              <a:t>Deb Bort, Roisin McEwen - Sedalia Spurs</a:t>
            </a:r>
          </a:p>
          <a:p>
            <a:pPr marL="627278" lvl="1" indent="-268833" defTabSz="896111">
              <a:defRPr sz="2352"/>
            </a:pPr>
            <a:r>
              <a:rPr lang="en-US" sz="2500" dirty="0"/>
              <a:t>Dawn Arnt – Clover Clan</a:t>
            </a:r>
          </a:p>
          <a:p>
            <a:pPr marL="627278" lvl="1" indent="-268833" defTabSz="896111">
              <a:defRPr sz="2352"/>
            </a:pPr>
            <a:r>
              <a:rPr lang="en-US" sz="2500" dirty="0"/>
              <a:t>Ross Ritter, Ashley Rodgers – Paddock Posse</a:t>
            </a:r>
          </a:p>
          <a:p>
            <a:pPr marL="627278" lvl="1" indent="-268833" defTabSz="896111">
              <a:defRPr sz="2352"/>
            </a:pPr>
            <a:r>
              <a:rPr lang="en-US" sz="2500" dirty="0"/>
              <a:t>Renee Paulsen, Gretchen Rierson - Cowboys</a:t>
            </a:r>
          </a:p>
          <a:p>
            <a:pPr marL="627278" lvl="1" indent="-268833" defTabSz="896111">
              <a:defRPr sz="2352"/>
            </a:pPr>
            <a:r>
              <a:rPr lang="en-US" sz="2500" dirty="0"/>
              <a:t>Elaine Marion - Cherry Valley Renegades</a:t>
            </a:r>
          </a:p>
          <a:p>
            <a:pPr marL="627278" lvl="1" indent="-268833" defTabSz="896111">
              <a:defRPr sz="2352"/>
            </a:pPr>
            <a:r>
              <a:rPr lang="en-US" sz="2500" dirty="0"/>
              <a:t>Julie Schmidt - Cowboys</a:t>
            </a:r>
          </a:p>
          <a:p>
            <a:pPr marL="358445" lvl="1" indent="0" defTabSz="896111">
              <a:buNone/>
              <a:defRPr sz="2352"/>
            </a:pP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advAuto="0"/>
      <p:bldP spid="308"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703C9C3-2BF5-C3D2-BA15-1157CC0B2922}"/>
              </a:ext>
            </a:extLst>
          </p:cNvPr>
          <p:cNvSpPr>
            <a:spLocks noGrp="1"/>
          </p:cNvSpPr>
          <p:nvPr>
            <p:ph type="title"/>
          </p:nvPr>
        </p:nvSpPr>
        <p:spPr/>
        <p:txBody>
          <a:bodyPr/>
          <a:lstStyle/>
          <a:p>
            <a:pPr algn="ctr"/>
            <a:r>
              <a:rPr lang="en-US" dirty="0"/>
              <a:t>Douglas County Buckle Series</a:t>
            </a:r>
          </a:p>
        </p:txBody>
      </p:sp>
      <p:sp>
        <p:nvSpPr>
          <p:cNvPr id="13" name="Content Placeholder 12">
            <a:extLst>
              <a:ext uri="{FF2B5EF4-FFF2-40B4-BE49-F238E27FC236}">
                <a16:creationId xmlns:a16="http://schemas.microsoft.com/office/drawing/2014/main" id="{B3983659-5C58-A7C2-F0B3-143DD1BE33D0}"/>
              </a:ext>
            </a:extLst>
          </p:cNvPr>
          <p:cNvSpPr>
            <a:spLocks noGrp="1"/>
          </p:cNvSpPr>
          <p:nvPr>
            <p:ph type="body" idx="1"/>
          </p:nvPr>
        </p:nvSpPr>
        <p:spPr/>
        <p:txBody>
          <a:bodyPr>
            <a:normAutofit fontScale="92500"/>
          </a:bodyPr>
          <a:lstStyle/>
          <a:p>
            <a:r>
              <a:rPr lang="en-US" dirty="0"/>
              <a:t>Open Show Series: Feb 25, Mar 24, Apr 27, May 19, and June 15.</a:t>
            </a:r>
          </a:p>
          <a:p>
            <a:r>
              <a:rPr lang="en-US" dirty="0"/>
              <a:t>Douglas County Fairgrounds Indoor Arena</a:t>
            </a:r>
          </a:p>
          <a:p>
            <a:r>
              <a:rPr lang="en-US" dirty="0"/>
              <a:t>English, Western, Gymkhana</a:t>
            </a:r>
          </a:p>
          <a:p>
            <a:r>
              <a:rPr lang="en-US" dirty="0"/>
              <a:t>Age Groups and a Walk Trot Division</a:t>
            </a:r>
          </a:p>
          <a:p>
            <a:r>
              <a:rPr lang="en-US" dirty="0"/>
              <a:t>Series and Daily Highpoint Awards By Discipline</a:t>
            </a:r>
          </a:p>
          <a:p>
            <a:r>
              <a:rPr lang="en-US" b="1" dirty="0">
                <a:solidFill>
                  <a:srgbClr val="FF0000"/>
                </a:solidFill>
              </a:rPr>
              <a:t>4-H Kids who attend this series are generally more successful at Fair.</a:t>
            </a:r>
          </a:p>
          <a:p>
            <a:r>
              <a:rPr lang="en-US" dirty="0"/>
              <a:t>Follow us on Facebook </a:t>
            </a:r>
            <a:r>
              <a:rPr lang="en-US" dirty="0">
                <a:solidFill>
                  <a:srgbClr val="00B0F0"/>
                </a:solidFill>
                <a:hlinkClick r:id="rId2">
                  <a:extLst>
                    <a:ext uri="{A12FA001-AC4F-418D-AE19-62706E023703}">
                      <ahyp:hlinkClr xmlns:ahyp="http://schemas.microsoft.com/office/drawing/2018/hyperlinkcolor" val="tx"/>
                    </a:ext>
                  </a:extLst>
                </a:hlinkClick>
              </a:rPr>
              <a:t>https://www.facebook.com/groups/2778681378850279/about</a:t>
            </a:r>
            <a:endParaRPr lang="en-US" dirty="0">
              <a:solidFill>
                <a:srgbClr val="00B0F0"/>
              </a:solidFill>
            </a:endParaRPr>
          </a:p>
          <a:p>
            <a:r>
              <a:rPr lang="en-US" dirty="0"/>
              <a:t>DC Extension </a:t>
            </a:r>
            <a:r>
              <a:rPr lang="en-US" dirty="0">
                <a:solidFill>
                  <a:srgbClr val="00B0F0"/>
                </a:solidFill>
                <a:hlinkClick r:id="rId3">
                  <a:extLst>
                    <a:ext uri="{A12FA001-AC4F-418D-AE19-62706E023703}">
                      <ahyp:hlinkClr xmlns:ahyp="http://schemas.microsoft.com/office/drawing/2018/hyperlinkcolor" val="tx"/>
                    </a:ext>
                  </a:extLst>
                </a:hlinkClick>
              </a:rPr>
              <a:t>https://douglas.extension.colostate.edu/4-h/programs-2/horses/</a:t>
            </a:r>
            <a:r>
              <a:rPr lang="en-US" dirty="0">
                <a:solidFill>
                  <a:srgbClr val="00B0F0"/>
                </a:solidFill>
              </a:rPr>
              <a:t> </a:t>
            </a:r>
          </a:p>
        </p:txBody>
      </p:sp>
    </p:spTree>
    <p:extLst>
      <p:ext uri="{BB962C8B-B14F-4D97-AF65-F5344CB8AC3E}">
        <p14:creationId xmlns:p14="http://schemas.microsoft.com/office/powerpoint/2010/main" val="29943048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p:nvPr>
        </p:nvSpPr>
        <p:spPr>
          <a:xfrm>
            <a:off x="445008" y="472529"/>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t>RESOURCES TO HELP YOU </a:t>
            </a:r>
          </a:p>
          <a:p>
            <a:pPr lvl="1"/>
            <a:r>
              <a:t>1. Written and Online Resources</a:t>
            </a:r>
          </a:p>
        </p:txBody>
      </p:sp>
      <p:sp>
        <p:nvSpPr>
          <p:cNvPr id="369" name="Shape 369"/>
          <p:cNvSpPr>
            <a:spLocks noGrp="1"/>
          </p:cNvSpPr>
          <p:nvPr>
            <p:ph type="body" idx="1"/>
          </p:nvPr>
        </p:nvSpPr>
        <p:spPr>
          <a:xfrm>
            <a:off x="469391" y="2095612"/>
            <a:ext cx="8229601" cy="3186602"/>
          </a:xfrm>
          <a:prstGeom prst="rect">
            <a:avLst/>
          </a:prstGeom>
        </p:spPr>
        <p:txBody>
          <a:bodyPr>
            <a:normAutofit fontScale="92500" lnSpcReduction="10000"/>
          </a:bodyPr>
          <a:lstStyle/>
          <a:p>
            <a:pPr marL="244144" indent="-244144" defTabSz="813816">
              <a:defRPr sz="2492"/>
            </a:pPr>
            <a:r>
              <a:rPr dirty="0"/>
              <a:t>Make sure you </a:t>
            </a:r>
            <a:r>
              <a:rPr lang="en-US" dirty="0"/>
              <a:t>download</a:t>
            </a:r>
            <a:r>
              <a:rPr dirty="0"/>
              <a:t> a Horse Manual</a:t>
            </a:r>
            <a:r>
              <a:rPr lang="en-US" dirty="0"/>
              <a:t> </a:t>
            </a:r>
            <a:r>
              <a:rPr dirty="0"/>
              <a:t>and a Rulebook </a:t>
            </a:r>
            <a:r>
              <a:rPr lang="en-US" dirty="0"/>
              <a:t>or(price TBA) </a:t>
            </a:r>
          </a:p>
          <a:p>
            <a:pPr marL="244144" indent="-244144" defTabSz="813816">
              <a:defRPr sz="2492"/>
            </a:pPr>
            <a:r>
              <a:rPr lang="en-US" dirty="0"/>
              <a:t>Douglas County Horse Project Guide and Rules</a:t>
            </a:r>
          </a:p>
          <a:p>
            <a:pPr marL="244144" indent="-244144" defTabSz="813816">
              <a:defRPr sz="2492"/>
            </a:pPr>
            <a:r>
              <a:rPr lang="en-US" dirty="0"/>
              <a:t>Douglas County Fair Rules</a:t>
            </a:r>
            <a:endParaRPr dirty="0"/>
          </a:p>
          <a:p>
            <a:pPr marL="244144" indent="-244144" defTabSz="813816">
              <a:defRPr sz="2492">
                <a:solidFill>
                  <a:srgbClr val="DDDDDD"/>
                </a:solidFill>
              </a:defRPr>
            </a:pPr>
            <a:r>
              <a:rPr lang="en-US" sz="2492" dirty="0">
                <a:hlinkClick r:id="rId2"/>
              </a:rPr>
              <a:t>https://www.douglascountyfairandrodeo.com/p/exhibitors/competition-rules</a:t>
            </a:r>
            <a:endParaRPr lang="en-US" sz="2492" dirty="0"/>
          </a:p>
          <a:p>
            <a:pPr marL="244144" indent="-244144" defTabSz="813816">
              <a:defRPr sz="2492">
                <a:solidFill>
                  <a:srgbClr val="DDDDDD"/>
                </a:solidFill>
              </a:defRPr>
            </a:pPr>
            <a:r>
              <a:rPr dirty="0">
                <a:solidFill>
                  <a:schemeClr val="accent4">
                    <a:lumOff val="19019"/>
                  </a:schemeClr>
                </a:solidFill>
              </a:rPr>
              <a:t>Always read the </a:t>
            </a:r>
            <a:r>
              <a:rPr lang="en-US" dirty="0">
                <a:solidFill>
                  <a:schemeClr val="accent4">
                    <a:lumOff val="19019"/>
                  </a:schemeClr>
                </a:solidFill>
              </a:rPr>
              <a:t>Thursday B</a:t>
            </a:r>
            <a:r>
              <a:rPr dirty="0">
                <a:solidFill>
                  <a:schemeClr val="accent4">
                    <a:lumOff val="19019"/>
                  </a:schemeClr>
                </a:solidFill>
              </a:rPr>
              <a:t>last to make sure you don't miss important information</a:t>
            </a:r>
            <a:br>
              <a:rPr dirty="0"/>
            </a:br>
            <a:endParaRPr dirty="0"/>
          </a:p>
        </p:txBody>
      </p:sp>
      <p:pic>
        <p:nvPicPr>
          <p:cNvPr id="371" name="image32.jpeg"/>
          <p:cNvPicPr>
            <a:picLocks noChangeAspect="1"/>
          </p:cNvPicPr>
          <p:nvPr/>
        </p:nvPicPr>
        <p:blipFill>
          <a:blip r:embed="rId3"/>
          <a:stretch>
            <a:fillRect/>
          </a:stretch>
        </p:blipFill>
        <p:spPr>
          <a:xfrm>
            <a:off x="5017818" y="4943158"/>
            <a:ext cx="1240940" cy="1672916"/>
          </a:xfrm>
          <a:prstGeom prst="rect">
            <a:avLst/>
          </a:prstGeom>
          <a:ln w="12700">
            <a:miter lim="400000"/>
          </a:ln>
        </p:spPr>
      </p:pic>
      <p:pic>
        <p:nvPicPr>
          <p:cNvPr id="3" name="Picture 2">
            <a:extLst>
              <a:ext uri="{FF2B5EF4-FFF2-40B4-BE49-F238E27FC236}">
                <a16:creationId xmlns:a16="http://schemas.microsoft.com/office/drawing/2014/main" id="{69FA9DDF-B015-44C3-B194-20611EFEDB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74" t="1838" r="13711" b="1592"/>
          <a:stretch/>
        </p:blipFill>
        <p:spPr>
          <a:xfrm>
            <a:off x="3071674" y="4905165"/>
            <a:ext cx="994300" cy="1748901"/>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369">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36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369">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369">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build="p" bldLvl="5" animBg="1" advAuto="0"/>
      <p:bldP spid="371"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p:nvPr>
        </p:nvSpPr>
        <p:spPr>
          <a:xfrm>
            <a:off x="445008" y="589133"/>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RESOURCES TO HELP YOU </a:t>
            </a:r>
          </a:p>
          <a:p>
            <a:pPr lvl="1"/>
            <a:r>
              <a:rPr dirty="0"/>
              <a:t>1. Written and Online Resources</a:t>
            </a:r>
            <a:br>
              <a:rPr lang="en-US" dirty="0"/>
            </a:br>
            <a:r>
              <a:rPr lang="en-US" dirty="0"/>
              <a:t>        douglas.extension.colostate.edu</a:t>
            </a:r>
            <a:endParaRPr dirty="0"/>
          </a:p>
        </p:txBody>
      </p:sp>
      <p:pic>
        <p:nvPicPr>
          <p:cNvPr id="6" name="Picture 5">
            <a:extLst>
              <a:ext uri="{FF2B5EF4-FFF2-40B4-BE49-F238E27FC236}">
                <a16:creationId xmlns:a16="http://schemas.microsoft.com/office/drawing/2014/main" id="{18288DB2-8A4A-4690-82F5-15EF33692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47" y="2144115"/>
            <a:ext cx="3989196" cy="3786063"/>
          </a:xfrm>
          <a:prstGeom prst="rect">
            <a:avLst/>
          </a:prstGeom>
        </p:spPr>
      </p:pic>
      <p:pic>
        <p:nvPicPr>
          <p:cNvPr id="8" name="Picture 7">
            <a:extLst>
              <a:ext uri="{FF2B5EF4-FFF2-40B4-BE49-F238E27FC236}">
                <a16:creationId xmlns:a16="http://schemas.microsoft.com/office/drawing/2014/main" id="{C9FDE59B-3350-45E8-AC0B-9A30E0645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306" y="2093873"/>
            <a:ext cx="4006686" cy="3751754"/>
          </a:xfrm>
          <a:prstGeom prst="rect">
            <a:avLst/>
          </a:prstGeom>
        </p:spPr>
      </p:pic>
      <p:sp>
        <p:nvSpPr>
          <p:cNvPr id="9" name="Oval 8">
            <a:extLst>
              <a:ext uri="{FF2B5EF4-FFF2-40B4-BE49-F238E27FC236}">
                <a16:creationId xmlns:a16="http://schemas.microsoft.com/office/drawing/2014/main" id="{18E5161A-2802-4C6D-B1CD-14F263AB6628}"/>
              </a:ext>
            </a:extLst>
          </p:cNvPr>
          <p:cNvSpPr/>
          <p:nvPr/>
        </p:nvSpPr>
        <p:spPr>
          <a:xfrm>
            <a:off x="796700" y="2902670"/>
            <a:ext cx="630166" cy="292706"/>
          </a:xfrm>
          <a:prstGeom prst="ellipse">
            <a:avLst/>
          </a:prstGeom>
          <a:noFill/>
          <a:ln w="57150" cap="flat">
            <a:solidFill>
              <a:srgbClr val="FF0000"/>
            </a:solidFill>
            <a:prstDash val="solid"/>
            <a:round/>
          </a:ln>
          <a:effectLst>
            <a:outerShdw blurRad="63500" dist="25400" dir="5400000" rotWithShape="0">
              <a:srgbClr val="000000">
                <a:alpha val="43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13" name="Oval 12">
            <a:extLst>
              <a:ext uri="{FF2B5EF4-FFF2-40B4-BE49-F238E27FC236}">
                <a16:creationId xmlns:a16="http://schemas.microsoft.com/office/drawing/2014/main" id="{528C261A-0280-498F-9E32-4E10BDD6BC65}"/>
              </a:ext>
            </a:extLst>
          </p:cNvPr>
          <p:cNvSpPr/>
          <p:nvPr/>
        </p:nvSpPr>
        <p:spPr>
          <a:xfrm>
            <a:off x="5149310" y="3388808"/>
            <a:ext cx="648589" cy="292706"/>
          </a:xfrm>
          <a:prstGeom prst="ellipse">
            <a:avLst/>
          </a:prstGeom>
          <a:noFill/>
          <a:ln w="57150" cap="flat">
            <a:solidFill>
              <a:srgbClr val="FF0000"/>
            </a:solidFill>
            <a:prstDash val="solid"/>
            <a:round/>
          </a:ln>
          <a:effectLst>
            <a:outerShdw blurRad="63500" dist="25400" dir="5400000" rotWithShape="0">
              <a:srgbClr val="000000">
                <a:alpha val="43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w Cen MT"/>
              <a:ea typeface="Tw Cen MT"/>
              <a:cs typeface="Tw Cen MT"/>
              <a:sym typeface="Tw Cen MT"/>
            </a:endParaRPr>
          </a:p>
        </p:txBody>
      </p:sp>
    </p:spTree>
    <p:extLst>
      <p:ext uri="{BB962C8B-B14F-4D97-AF65-F5344CB8AC3E}">
        <p14:creationId xmlns:p14="http://schemas.microsoft.com/office/powerpoint/2010/main" val="2599943679"/>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9"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p:nvPr>
        </p:nvSpPr>
        <p:spPr>
          <a:xfrm>
            <a:off x="445008" y="589133"/>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RESOURCES TO HELP YOU </a:t>
            </a:r>
          </a:p>
          <a:p>
            <a:pPr lvl="1"/>
            <a:r>
              <a:rPr dirty="0"/>
              <a:t>1. Written and Online Resources</a:t>
            </a:r>
            <a:br>
              <a:rPr lang="en-US" dirty="0"/>
            </a:br>
            <a:r>
              <a:rPr lang="en-US" dirty="0"/>
              <a:t>        douglas.extension.colostate.edu</a:t>
            </a:r>
            <a:endParaRPr dirty="0"/>
          </a:p>
        </p:txBody>
      </p:sp>
      <p:pic>
        <p:nvPicPr>
          <p:cNvPr id="3" name="Picture 2">
            <a:extLst>
              <a:ext uri="{FF2B5EF4-FFF2-40B4-BE49-F238E27FC236}">
                <a16:creationId xmlns:a16="http://schemas.microsoft.com/office/drawing/2014/main" id="{FE17073D-C321-4A6C-B165-F10775EBA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22" y="2186013"/>
            <a:ext cx="4126992" cy="4082854"/>
          </a:xfrm>
          <a:prstGeom prst="rect">
            <a:avLst/>
          </a:prstGeom>
        </p:spPr>
      </p:pic>
      <p:sp>
        <p:nvSpPr>
          <p:cNvPr id="9" name="Oval 8">
            <a:extLst>
              <a:ext uri="{FF2B5EF4-FFF2-40B4-BE49-F238E27FC236}">
                <a16:creationId xmlns:a16="http://schemas.microsoft.com/office/drawing/2014/main" id="{18E5161A-2802-4C6D-B1CD-14F263AB6628}"/>
              </a:ext>
            </a:extLst>
          </p:cNvPr>
          <p:cNvSpPr/>
          <p:nvPr/>
        </p:nvSpPr>
        <p:spPr>
          <a:xfrm>
            <a:off x="445008" y="4359681"/>
            <a:ext cx="1343599" cy="423334"/>
          </a:xfrm>
          <a:prstGeom prst="ellipse">
            <a:avLst/>
          </a:prstGeom>
          <a:noFill/>
          <a:ln w="57150" cap="flat">
            <a:solidFill>
              <a:srgbClr val="FF0000"/>
            </a:solidFill>
            <a:prstDash val="solid"/>
            <a:round/>
          </a:ln>
          <a:effectLst>
            <a:outerShdw blurRad="63500" dist="25400" dir="5400000" rotWithShape="0">
              <a:srgbClr val="000000">
                <a:alpha val="43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w Cen MT"/>
              <a:ea typeface="Tw Cen MT"/>
              <a:cs typeface="Tw Cen MT"/>
              <a:sym typeface="Tw Cen MT"/>
            </a:endParaRPr>
          </a:p>
        </p:txBody>
      </p:sp>
      <p:pic>
        <p:nvPicPr>
          <p:cNvPr id="2" name="Picture 1">
            <a:extLst>
              <a:ext uri="{FF2B5EF4-FFF2-40B4-BE49-F238E27FC236}">
                <a16:creationId xmlns:a16="http://schemas.microsoft.com/office/drawing/2014/main" id="{8ACC0858-6964-4F1C-9727-ABEB81EC2FCB}"/>
              </a:ext>
            </a:extLst>
          </p:cNvPr>
          <p:cNvPicPr>
            <a:picLocks noChangeAspect="1"/>
          </p:cNvPicPr>
          <p:nvPr/>
        </p:nvPicPr>
        <p:blipFill rotWithShape="1">
          <a:blip r:embed="rId3"/>
          <a:srcRect l="11842" t="17136" r="62237" b="3217"/>
          <a:stretch/>
        </p:blipFill>
        <p:spPr>
          <a:xfrm>
            <a:off x="2279984" y="1942900"/>
            <a:ext cx="5708984" cy="4933682"/>
          </a:xfrm>
          <a:prstGeom prst="rect">
            <a:avLst/>
          </a:prstGeom>
        </p:spPr>
      </p:pic>
      <p:sp>
        <p:nvSpPr>
          <p:cNvPr id="19" name="Oval 18">
            <a:extLst>
              <a:ext uri="{FF2B5EF4-FFF2-40B4-BE49-F238E27FC236}">
                <a16:creationId xmlns:a16="http://schemas.microsoft.com/office/drawing/2014/main" id="{41E7FBD2-41EF-4ACA-990F-3AAEC8EBD96D}"/>
              </a:ext>
            </a:extLst>
          </p:cNvPr>
          <p:cNvSpPr/>
          <p:nvPr/>
        </p:nvSpPr>
        <p:spPr>
          <a:xfrm>
            <a:off x="2618712" y="3093264"/>
            <a:ext cx="2828586" cy="2020157"/>
          </a:xfrm>
          <a:prstGeom prst="ellipse">
            <a:avLst/>
          </a:prstGeom>
          <a:noFill/>
          <a:ln w="57150" cap="flat">
            <a:solidFill>
              <a:srgbClr val="FF0000"/>
            </a:solidFill>
            <a:prstDash val="solid"/>
            <a:round/>
          </a:ln>
          <a:effectLst>
            <a:outerShdw blurRad="63500" dist="25400" dir="5400000" rotWithShape="0">
              <a:srgbClr val="000000">
                <a:alpha val="43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w Cen MT"/>
              <a:ea typeface="Tw Cen MT"/>
              <a:cs typeface="Tw Cen MT"/>
              <a:sym typeface="Tw Cen MT"/>
            </a:endParaRPr>
          </a:p>
        </p:txBody>
      </p:sp>
      <p:pic>
        <p:nvPicPr>
          <p:cNvPr id="4" name="Picture 3">
            <a:extLst>
              <a:ext uri="{FF2B5EF4-FFF2-40B4-BE49-F238E27FC236}">
                <a16:creationId xmlns:a16="http://schemas.microsoft.com/office/drawing/2014/main" id="{54B0F4B6-4633-4F53-82C4-5C2AB1D8EF12}"/>
              </a:ext>
            </a:extLst>
          </p:cNvPr>
          <p:cNvPicPr>
            <a:picLocks noChangeAspect="1"/>
          </p:cNvPicPr>
          <p:nvPr/>
        </p:nvPicPr>
        <p:blipFill rotWithShape="1">
          <a:blip r:embed="rId4"/>
          <a:srcRect l="12632" t="13315" r="65246" b="13087"/>
          <a:stretch/>
        </p:blipFill>
        <p:spPr>
          <a:xfrm>
            <a:off x="3216427" y="1652845"/>
            <a:ext cx="5562951" cy="5205155"/>
          </a:xfrm>
          <a:prstGeom prst="rect">
            <a:avLst/>
          </a:prstGeom>
        </p:spPr>
      </p:pic>
      <p:sp>
        <p:nvSpPr>
          <p:cNvPr id="20" name="Oval 19">
            <a:extLst>
              <a:ext uri="{FF2B5EF4-FFF2-40B4-BE49-F238E27FC236}">
                <a16:creationId xmlns:a16="http://schemas.microsoft.com/office/drawing/2014/main" id="{FFCAFD88-32D4-433F-9118-8A00FCBE23B7}"/>
              </a:ext>
            </a:extLst>
          </p:cNvPr>
          <p:cNvSpPr/>
          <p:nvPr/>
        </p:nvSpPr>
        <p:spPr>
          <a:xfrm>
            <a:off x="3442021" y="2146800"/>
            <a:ext cx="1018290" cy="423334"/>
          </a:xfrm>
          <a:prstGeom prst="ellipse">
            <a:avLst/>
          </a:prstGeom>
          <a:noFill/>
          <a:ln w="57150" cap="flat">
            <a:solidFill>
              <a:srgbClr val="FF0000"/>
            </a:solidFill>
            <a:prstDash val="solid"/>
            <a:round/>
          </a:ln>
          <a:effectLst>
            <a:outerShdw blurRad="63500" dist="25400" dir="5400000" rotWithShape="0">
              <a:srgbClr val="000000">
                <a:alpha val="43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21" name="Oval 20">
            <a:extLst>
              <a:ext uri="{FF2B5EF4-FFF2-40B4-BE49-F238E27FC236}">
                <a16:creationId xmlns:a16="http://schemas.microsoft.com/office/drawing/2014/main" id="{DB7FD419-130C-422C-B5B9-5785265F5B3F}"/>
              </a:ext>
            </a:extLst>
          </p:cNvPr>
          <p:cNvSpPr/>
          <p:nvPr/>
        </p:nvSpPr>
        <p:spPr>
          <a:xfrm>
            <a:off x="4360513" y="2141232"/>
            <a:ext cx="1018290" cy="423334"/>
          </a:xfrm>
          <a:prstGeom prst="ellipse">
            <a:avLst/>
          </a:prstGeom>
          <a:noFill/>
          <a:ln w="57150" cap="flat">
            <a:solidFill>
              <a:srgbClr val="FF0000"/>
            </a:solidFill>
            <a:prstDash val="solid"/>
            <a:round/>
          </a:ln>
          <a:effectLst>
            <a:outerShdw blurRad="63500" dist="25400" dir="5400000" rotWithShape="0">
              <a:srgbClr val="000000">
                <a:alpha val="43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22" name="Oval 21">
            <a:extLst>
              <a:ext uri="{FF2B5EF4-FFF2-40B4-BE49-F238E27FC236}">
                <a16:creationId xmlns:a16="http://schemas.microsoft.com/office/drawing/2014/main" id="{9A57CB13-BDF1-4DC1-A1B7-47F2D02C600B}"/>
              </a:ext>
            </a:extLst>
          </p:cNvPr>
          <p:cNvSpPr/>
          <p:nvPr/>
        </p:nvSpPr>
        <p:spPr>
          <a:xfrm>
            <a:off x="5363071" y="2138074"/>
            <a:ext cx="1018290" cy="423334"/>
          </a:xfrm>
          <a:prstGeom prst="ellipse">
            <a:avLst/>
          </a:prstGeom>
          <a:noFill/>
          <a:ln w="57150" cap="flat">
            <a:solidFill>
              <a:srgbClr val="FF0000"/>
            </a:solidFill>
            <a:prstDash val="solid"/>
            <a:round/>
          </a:ln>
          <a:effectLst>
            <a:outerShdw blurRad="63500" dist="25400" dir="5400000" rotWithShape="0">
              <a:srgbClr val="000000">
                <a:alpha val="43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23" name="Oval 22">
            <a:extLst>
              <a:ext uri="{FF2B5EF4-FFF2-40B4-BE49-F238E27FC236}">
                <a16:creationId xmlns:a16="http://schemas.microsoft.com/office/drawing/2014/main" id="{99C24253-6820-43DC-8B1C-34899F37EF6D}"/>
              </a:ext>
            </a:extLst>
          </p:cNvPr>
          <p:cNvSpPr/>
          <p:nvPr/>
        </p:nvSpPr>
        <p:spPr>
          <a:xfrm>
            <a:off x="6309085" y="2161771"/>
            <a:ext cx="1018290" cy="423334"/>
          </a:xfrm>
          <a:prstGeom prst="ellipse">
            <a:avLst/>
          </a:prstGeom>
          <a:noFill/>
          <a:ln w="57150" cap="flat">
            <a:solidFill>
              <a:srgbClr val="FF0000"/>
            </a:solidFill>
            <a:prstDash val="solid"/>
            <a:round/>
          </a:ln>
          <a:effectLst>
            <a:outerShdw blurRad="63500" dist="25400" dir="5400000" rotWithShape="0">
              <a:srgbClr val="000000">
                <a:alpha val="43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24" name="Oval 23">
            <a:extLst>
              <a:ext uri="{FF2B5EF4-FFF2-40B4-BE49-F238E27FC236}">
                <a16:creationId xmlns:a16="http://schemas.microsoft.com/office/drawing/2014/main" id="{B72B2580-CDF0-4A8F-899E-3D67ABACC794}"/>
              </a:ext>
            </a:extLst>
          </p:cNvPr>
          <p:cNvSpPr/>
          <p:nvPr/>
        </p:nvSpPr>
        <p:spPr>
          <a:xfrm>
            <a:off x="3433391" y="2402797"/>
            <a:ext cx="1549599" cy="423334"/>
          </a:xfrm>
          <a:prstGeom prst="ellipse">
            <a:avLst/>
          </a:prstGeom>
          <a:noFill/>
          <a:ln w="57150" cap="flat">
            <a:solidFill>
              <a:srgbClr val="FF0000"/>
            </a:solidFill>
            <a:prstDash val="solid"/>
            <a:round/>
          </a:ln>
          <a:effectLst>
            <a:outerShdw blurRad="63500" dist="25400" dir="5400000" rotWithShape="0">
              <a:srgbClr val="000000">
                <a:alpha val="43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w Cen MT"/>
              <a:ea typeface="Tw Cen MT"/>
              <a:cs typeface="Tw Cen MT"/>
              <a:sym typeface="Tw Cen MT"/>
            </a:endParaRPr>
          </a:p>
        </p:txBody>
      </p:sp>
    </p:spTree>
    <p:extLst>
      <p:ext uri="{BB962C8B-B14F-4D97-AF65-F5344CB8AC3E}">
        <p14:creationId xmlns:p14="http://schemas.microsoft.com/office/powerpoint/2010/main" val="12568451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9"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p:nvPr>
        </p:nvSpPr>
        <p:spPr>
          <a:xfrm>
            <a:off x="445008" y="589133"/>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RESOURCES TO HELP YOU </a:t>
            </a:r>
          </a:p>
          <a:p>
            <a:pPr lvl="1"/>
            <a:r>
              <a:rPr dirty="0"/>
              <a:t>1. Written and Online Resources</a:t>
            </a:r>
            <a:br>
              <a:rPr lang="en-US" dirty="0"/>
            </a:br>
            <a:r>
              <a:rPr lang="en-US" dirty="0"/>
              <a:t>        douglas.extension.colostate.edu</a:t>
            </a:r>
            <a:endParaRPr dirty="0"/>
          </a:p>
        </p:txBody>
      </p:sp>
      <p:pic>
        <p:nvPicPr>
          <p:cNvPr id="6" name="Picture 5">
            <a:extLst>
              <a:ext uri="{FF2B5EF4-FFF2-40B4-BE49-F238E27FC236}">
                <a16:creationId xmlns:a16="http://schemas.microsoft.com/office/drawing/2014/main" id="{18288DB2-8A4A-4690-82F5-15EF33692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47" y="2144115"/>
            <a:ext cx="3989196" cy="3786063"/>
          </a:xfrm>
          <a:prstGeom prst="rect">
            <a:avLst/>
          </a:prstGeom>
        </p:spPr>
      </p:pic>
      <p:pic>
        <p:nvPicPr>
          <p:cNvPr id="8" name="Picture 7">
            <a:extLst>
              <a:ext uri="{FF2B5EF4-FFF2-40B4-BE49-F238E27FC236}">
                <a16:creationId xmlns:a16="http://schemas.microsoft.com/office/drawing/2014/main" id="{C9FDE59B-3350-45E8-AC0B-9A30E0645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959" y="2109018"/>
            <a:ext cx="4006686" cy="3751754"/>
          </a:xfrm>
          <a:prstGeom prst="rect">
            <a:avLst/>
          </a:prstGeom>
        </p:spPr>
      </p:pic>
      <p:sp>
        <p:nvSpPr>
          <p:cNvPr id="9" name="Oval 8">
            <a:extLst>
              <a:ext uri="{FF2B5EF4-FFF2-40B4-BE49-F238E27FC236}">
                <a16:creationId xmlns:a16="http://schemas.microsoft.com/office/drawing/2014/main" id="{18E5161A-2802-4C6D-B1CD-14F263AB6628}"/>
              </a:ext>
            </a:extLst>
          </p:cNvPr>
          <p:cNvSpPr/>
          <p:nvPr/>
        </p:nvSpPr>
        <p:spPr>
          <a:xfrm>
            <a:off x="796700" y="2902670"/>
            <a:ext cx="630166" cy="292706"/>
          </a:xfrm>
          <a:prstGeom prst="ellipse">
            <a:avLst/>
          </a:prstGeom>
          <a:noFill/>
          <a:ln w="57150" cap="flat">
            <a:solidFill>
              <a:srgbClr val="FF0000"/>
            </a:solidFill>
            <a:prstDash val="solid"/>
            <a:round/>
          </a:ln>
          <a:effectLst>
            <a:outerShdw blurRad="63500" dist="25400" dir="5400000" rotWithShape="0">
              <a:srgbClr val="000000">
                <a:alpha val="43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w Cen MT"/>
              <a:ea typeface="Tw Cen MT"/>
              <a:cs typeface="Tw Cen MT"/>
              <a:sym typeface="Tw Cen MT"/>
            </a:endParaRPr>
          </a:p>
        </p:txBody>
      </p:sp>
      <p:sp>
        <p:nvSpPr>
          <p:cNvPr id="13" name="Oval 12">
            <a:extLst>
              <a:ext uri="{FF2B5EF4-FFF2-40B4-BE49-F238E27FC236}">
                <a16:creationId xmlns:a16="http://schemas.microsoft.com/office/drawing/2014/main" id="{528C261A-0280-498F-9E32-4E10BDD6BC65}"/>
              </a:ext>
            </a:extLst>
          </p:cNvPr>
          <p:cNvSpPr/>
          <p:nvPr/>
        </p:nvSpPr>
        <p:spPr>
          <a:xfrm>
            <a:off x="5215985" y="4169858"/>
            <a:ext cx="648589" cy="292706"/>
          </a:xfrm>
          <a:prstGeom prst="ellipse">
            <a:avLst/>
          </a:prstGeom>
          <a:noFill/>
          <a:ln w="57150" cap="flat">
            <a:solidFill>
              <a:srgbClr val="FF0000"/>
            </a:solidFill>
            <a:prstDash val="solid"/>
            <a:round/>
          </a:ln>
          <a:effectLst>
            <a:outerShdw blurRad="63500" dist="25400" dir="5400000" rotWithShape="0">
              <a:srgbClr val="000000">
                <a:alpha val="43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w Cen MT"/>
              <a:ea typeface="Tw Cen MT"/>
              <a:cs typeface="Tw Cen MT"/>
              <a:sym typeface="Tw Cen MT"/>
            </a:endParaRPr>
          </a:p>
        </p:txBody>
      </p:sp>
    </p:spTree>
    <p:extLst>
      <p:ext uri="{BB962C8B-B14F-4D97-AF65-F5344CB8AC3E}">
        <p14:creationId xmlns:p14="http://schemas.microsoft.com/office/powerpoint/2010/main" val="382715592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9"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p:nvPr>
        </p:nvSpPr>
        <p:spPr>
          <a:xfrm>
            <a:off x="445008" y="589133"/>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RESOURCES TO HELP YOU </a:t>
            </a:r>
          </a:p>
          <a:p>
            <a:pPr lvl="1"/>
            <a:r>
              <a:rPr dirty="0"/>
              <a:t>1. Written and Online Resources</a:t>
            </a:r>
            <a:br>
              <a:rPr lang="en-US" dirty="0"/>
            </a:br>
            <a:r>
              <a:rPr lang="en-US" dirty="0"/>
              <a:t>        douglas.extension.colostate.edu</a:t>
            </a:r>
            <a:endParaRPr dirty="0"/>
          </a:p>
        </p:txBody>
      </p:sp>
      <p:pic>
        <p:nvPicPr>
          <p:cNvPr id="2" name="Picture 1">
            <a:extLst>
              <a:ext uri="{FF2B5EF4-FFF2-40B4-BE49-F238E27FC236}">
                <a16:creationId xmlns:a16="http://schemas.microsoft.com/office/drawing/2014/main" id="{213C0CFD-668F-4FA8-BD81-62A5F3D062C3}"/>
              </a:ext>
            </a:extLst>
          </p:cNvPr>
          <p:cNvPicPr>
            <a:picLocks noChangeAspect="1"/>
          </p:cNvPicPr>
          <p:nvPr/>
        </p:nvPicPr>
        <p:blipFill rotWithShape="1">
          <a:blip r:embed="rId2"/>
          <a:srcRect l="12763" t="15848" r="62368" b="16783"/>
          <a:stretch/>
        </p:blipFill>
        <p:spPr>
          <a:xfrm>
            <a:off x="1359567" y="2047004"/>
            <a:ext cx="5991727" cy="4565123"/>
          </a:xfrm>
          <a:prstGeom prst="rect">
            <a:avLst/>
          </a:prstGeom>
        </p:spPr>
      </p:pic>
    </p:spTree>
    <p:extLst>
      <p:ext uri="{BB962C8B-B14F-4D97-AF65-F5344CB8AC3E}">
        <p14:creationId xmlns:p14="http://schemas.microsoft.com/office/powerpoint/2010/main" val="350926479"/>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p:cNvSpPr>
          <p:nvPr>
            <p:ph type="title"/>
          </p:nvPr>
        </p:nvSpPr>
        <p:spPr>
          <a:xfrm>
            <a:off x="445008" y="472529"/>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t>RESOURCES TO HELP YOU </a:t>
            </a:r>
          </a:p>
          <a:p>
            <a:pPr lvl="1"/>
            <a:r>
              <a:t>2. Help with Horsemanship</a:t>
            </a:r>
          </a:p>
        </p:txBody>
      </p:sp>
      <p:sp>
        <p:nvSpPr>
          <p:cNvPr id="374" name="Shape 374"/>
          <p:cNvSpPr>
            <a:spLocks noGrp="1"/>
          </p:cNvSpPr>
          <p:nvPr>
            <p:ph type="body" idx="1"/>
          </p:nvPr>
        </p:nvSpPr>
        <p:spPr>
          <a:xfrm>
            <a:off x="533400" y="2024109"/>
            <a:ext cx="8229600" cy="4497271"/>
          </a:xfrm>
          <a:prstGeom prst="rect">
            <a:avLst/>
          </a:prstGeom>
        </p:spPr>
        <p:txBody>
          <a:bodyPr>
            <a:normAutofit/>
          </a:bodyPr>
          <a:lstStyle/>
          <a:p>
            <a:pPr marL="222199" indent="-222199" defTabSz="740663">
              <a:defRPr sz="2268"/>
            </a:pPr>
            <a:r>
              <a:rPr lang="en-US" dirty="0"/>
              <a:t>Indoor Ride Nights (March, April, May) – more info to come!  Be on the look out for RSVP’s! RSVPs are REQUIRED! If you have not RSVP’d you might not be able to ride.</a:t>
            </a:r>
          </a:p>
          <a:p>
            <a:pPr marL="907998" lvl="2" indent="-222199" defTabSz="740663">
              <a:defRPr sz="2268"/>
            </a:pPr>
            <a:r>
              <a:rPr lang="en-US" dirty="0"/>
              <a:t>Sponsored by DC Horse Advisory Committee</a:t>
            </a:r>
          </a:p>
          <a:p>
            <a:pPr marL="222199" indent="-222199" defTabSz="740663">
              <a:defRPr sz="2268"/>
            </a:pPr>
            <a:r>
              <a:rPr dirty="0"/>
              <a:t>Monday night ride nights in the fairgrounds outdoor arena</a:t>
            </a:r>
            <a:endParaRPr lang="en-US" dirty="0"/>
          </a:p>
          <a:p>
            <a:pPr marL="222199" indent="-222199" defTabSz="740663">
              <a:defRPr sz="2268"/>
            </a:pPr>
            <a:r>
              <a:rPr dirty="0"/>
              <a:t>Buckle Show Series</a:t>
            </a:r>
            <a:r>
              <a:rPr lang="en-US" dirty="0"/>
              <a:t> - </a:t>
            </a:r>
            <a:r>
              <a:rPr dirty="0"/>
              <a:t>Great Practice for County Fair!</a:t>
            </a:r>
          </a:p>
          <a:p>
            <a:pPr marL="518464" lvl="1" indent="-222199" defTabSz="740663">
              <a:defRPr sz="2268"/>
            </a:pPr>
            <a:r>
              <a:rPr dirty="0"/>
              <a:t>Contact: </a:t>
            </a:r>
            <a:r>
              <a:rPr lang="en-US" dirty="0"/>
              <a:t>Katy Dane, Andrea Slattery, Lindsay Griffith</a:t>
            </a:r>
            <a:endParaRPr dirty="0"/>
          </a:p>
          <a:p>
            <a:pPr marL="222199" indent="-222199" defTabSz="740663">
              <a:defRPr sz="2268"/>
            </a:pPr>
            <a:r>
              <a:rPr lang="en-US" dirty="0"/>
              <a:t>Horse Camp (June 10-14)</a:t>
            </a:r>
          </a:p>
          <a:p>
            <a:pPr marL="518464" lvl="1" indent="-222199" defTabSz="740663">
              <a:defRPr sz="2268"/>
            </a:pPr>
            <a:r>
              <a:rPr lang="en-US" dirty="0"/>
              <a:t>Contact: Lindsay Griffith, Andrea Slattery</a:t>
            </a:r>
          </a:p>
          <a:p>
            <a:pPr marL="533095" lvl="1" indent="-222199" defTabSz="740663">
              <a:defRPr sz="2268"/>
            </a:pPr>
            <a:r>
              <a:rPr lang="en-US" dirty="0"/>
              <a:t>Separate </a:t>
            </a:r>
            <a:r>
              <a:rPr dirty="0"/>
              <a:t>Working Ranch Clinic</a:t>
            </a:r>
            <a:r>
              <a:rPr lang="en-US" dirty="0"/>
              <a:t> on Friday</a:t>
            </a:r>
            <a:endParaRPr dirty="0"/>
          </a:p>
        </p:txBody>
      </p:sp>
      <p:pic>
        <p:nvPicPr>
          <p:cNvPr id="376" name="image15.jpeg"/>
          <p:cNvPicPr>
            <a:picLocks noChangeAspect="1"/>
          </p:cNvPicPr>
          <p:nvPr/>
        </p:nvPicPr>
        <p:blipFill>
          <a:blip r:embed="rId3"/>
          <a:stretch>
            <a:fillRect/>
          </a:stretch>
        </p:blipFill>
        <p:spPr>
          <a:xfrm rot="787701">
            <a:off x="6917605" y="5145521"/>
            <a:ext cx="1721278" cy="129095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7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7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37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37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7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37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374">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374">
                                            <p:txEl>
                                              <p:pRg st="6" end="6"/>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3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0"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p:cNvSpPr>
          <p:nvPr>
            <p:ph type="title"/>
          </p:nvPr>
        </p:nvSpPr>
        <p:spPr>
          <a:xfrm>
            <a:off x="445008" y="472529"/>
            <a:ext cx="8253984" cy="935647"/>
          </a:xfrm>
          <a:prstGeom prst="rect">
            <a:avLst/>
          </a:prstGeom>
        </p:spPr>
        <p:txBody>
          <a:bodyPr/>
          <a:lstStyle>
            <a:lvl1pPr defTabSz="576072">
              <a:tabLst>
                <a:tab pos="2400300" algn="l"/>
              </a:tabLst>
              <a:defRPr sz="5040" spc="0">
                <a:ln w="5292">
                  <a:solidFill>
                    <a:srgbClr val="384F55"/>
                  </a:solidFill>
                </a:ln>
                <a:solidFill>
                  <a:srgbClr val="92D050"/>
                </a:solidFill>
              </a:defRPr>
            </a:lvl1pPr>
          </a:lstStyle>
          <a:p>
            <a:r>
              <a:rPr dirty="0"/>
              <a:t>ADDITIONAL OPPORTUNITIES </a:t>
            </a:r>
          </a:p>
        </p:txBody>
      </p:sp>
      <p:sp>
        <p:nvSpPr>
          <p:cNvPr id="380" name="Shape 380"/>
          <p:cNvSpPr>
            <a:spLocks noGrp="1"/>
          </p:cNvSpPr>
          <p:nvPr>
            <p:ph type="body" idx="1"/>
          </p:nvPr>
        </p:nvSpPr>
        <p:spPr>
          <a:xfrm>
            <a:off x="533400" y="1527048"/>
            <a:ext cx="8229600" cy="4645152"/>
          </a:xfrm>
          <a:prstGeom prst="rect">
            <a:avLst/>
          </a:prstGeom>
        </p:spPr>
        <p:txBody>
          <a:bodyPr>
            <a:normAutofit fontScale="70000" lnSpcReduction="20000"/>
          </a:bodyPr>
          <a:lstStyle/>
          <a:p>
            <a:pPr>
              <a:spcBef>
                <a:spcPts val="600"/>
              </a:spcBef>
              <a:defRPr sz="2800"/>
            </a:pPr>
            <a:r>
              <a:rPr lang="en-US" dirty="0"/>
              <a:t>Horse Written Test Study Night and Testing</a:t>
            </a:r>
          </a:p>
          <a:p>
            <a:pPr lvl="1">
              <a:spcBef>
                <a:spcPts val="600"/>
              </a:spcBef>
              <a:defRPr sz="2800"/>
            </a:pPr>
            <a:r>
              <a:rPr lang="en-US" dirty="0"/>
              <a:t>February 21, 2024 please RSVP!</a:t>
            </a:r>
          </a:p>
          <a:p>
            <a:pPr>
              <a:spcBef>
                <a:spcPts val="600"/>
              </a:spcBef>
              <a:defRPr sz="2800"/>
            </a:pPr>
            <a:r>
              <a:rPr dirty="0"/>
              <a:t>Horse Judging</a:t>
            </a:r>
            <a:r>
              <a:rPr lang="en-US" dirty="0"/>
              <a:t>/Horse Bowl/Hippology</a:t>
            </a:r>
            <a:endParaRPr dirty="0"/>
          </a:p>
          <a:p>
            <a:pPr marL="640080" lvl="1" indent="-274320">
              <a:spcBef>
                <a:spcPts val="600"/>
              </a:spcBef>
              <a:defRPr sz="2800"/>
            </a:pPr>
            <a:r>
              <a:rPr dirty="0"/>
              <a:t>Contact: </a:t>
            </a:r>
            <a:r>
              <a:rPr lang="en-US" dirty="0"/>
              <a:t>Mercedes Glenn</a:t>
            </a:r>
            <a:br>
              <a:rPr lang="en-US" dirty="0"/>
            </a:br>
            <a:r>
              <a:rPr lang="en-US" dirty="0"/>
              <a:t>Information night February 29th</a:t>
            </a:r>
            <a:endParaRPr dirty="0"/>
          </a:p>
          <a:p>
            <a:pPr>
              <a:spcBef>
                <a:spcPts val="600"/>
              </a:spcBef>
              <a:defRPr sz="2800"/>
            </a:pPr>
            <a:r>
              <a:rPr dirty="0"/>
              <a:t>Horse Steering Committee Meetings</a:t>
            </a:r>
          </a:p>
          <a:p>
            <a:pPr marL="640080" lvl="1" indent="-274320">
              <a:spcBef>
                <a:spcPts val="600"/>
              </a:spcBef>
              <a:defRPr sz="2800"/>
            </a:pPr>
            <a:r>
              <a:rPr dirty="0"/>
              <a:t>Open to all members, parents and leaders!</a:t>
            </a:r>
          </a:p>
          <a:p>
            <a:pPr marL="640080" lvl="1" indent="-274320">
              <a:spcBef>
                <a:spcPts val="600"/>
              </a:spcBef>
              <a:defRPr sz="2800"/>
            </a:pPr>
            <a:r>
              <a:rPr dirty="0"/>
              <a:t>Meets the 4th Monday of each month</a:t>
            </a:r>
            <a:r>
              <a:rPr lang="en-US" dirty="0"/>
              <a:t> at 6:30 pm in the CSU Extension basement</a:t>
            </a:r>
            <a:endParaRPr dirty="0"/>
          </a:p>
          <a:p>
            <a:pPr marL="640080" lvl="1" indent="-274320">
              <a:spcBef>
                <a:spcPts val="600"/>
              </a:spcBef>
              <a:defRPr sz="2800"/>
            </a:pPr>
            <a:r>
              <a:rPr dirty="0"/>
              <a:t>Come help plan events and provide direction for the horse program in Douglas County!</a:t>
            </a:r>
            <a:endParaRPr lang="en-US" dirty="0"/>
          </a:p>
          <a:p>
            <a:pPr marL="329184">
              <a:spcBef>
                <a:spcPts val="600"/>
              </a:spcBef>
              <a:defRPr sz="2800"/>
            </a:pPr>
            <a:r>
              <a:rPr lang="en-US" dirty="0"/>
              <a:t>Educational Horse Seminars</a:t>
            </a:r>
          </a:p>
          <a:p>
            <a:pPr marL="640080" lvl="1">
              <a:spcBef>
                <a:spcPts val="600"/>
              </a:spcBef>
              <a:defRPr sz="2800"/>
            </a:pPr>
            <a:r>
              <a:rPr lang="en-US" dirty="0"/>
              <a:t>Held each month (unless cancelled) during the Horse Steering Committee meetings. Open to all youth and parents looking for more information.</a:t>
            </a:r>
            <a:endParaRPr dirty="0"/>
          </a:p>
        </p:txBody>
      </p:sp>
      <p:pic>
        <p:nvPicPr>
          <p:cNvPr id="382" name="image6.jpeg" descr="http://www.ca.uky.edu/horsediscovery/images/selection/selection34.jpg"/>
          <p:cNvPicPr>
            <a:picLocks noChangeAspect="1"/>
          </p:cNvPicPr>
          <p:nvPr/>
        </p:nvPicPr>
        <p:blipFill>
          <a:blip r:embed="rId2"/>
          <a:stretch>
            <a:fillRect/>
          </a:stretch>
        </p:blipFill>
        <p:spPr>
          <a:xfrm>
            <a:off x="6660364" y="1408176"/>
            <a:ext cx="2102636" cy="150392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8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8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380">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3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fill="hold" grpId="0" nodeType="clickEffect">
                                  <p:stCondLst>
                                    <p:cond delay="0"/>
                                  </p:stCondLst>
                                  <p:iterate>
                                    <p:tmAbs val="0"/>
                                  </p:iterate>
                                  <p:childTnLst>
                                    <p:set>
                                      <p:cBhvr>
                                        <p:cTn id="22" fill="hold"/>
                                        <p:tgtEl>
                                          <p:spTgt spid="382"/>
                                        </p:tgtEl>
                                        <p:attrNameLst>
                                          <p:attrName>style.visibility</p:attrName>
                                        </p:attrNameLst>
                                      </p:cBhvr>
                                      <p:to>
                                        <p:strVal val="visible"/>
                                      </p:to>
                                    </p:set>
                                    <p:animEffect transition="in" filter="dissolve">
                                      <p:cBhvr>
                                        <p:cTn id="23" dur="1000"/>
                                        <p:tgtEl>
                                          <p:spTgt spid="38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38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38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380">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380">
                                            <p:txEl>
                                              <p:pRg st="7" end="7"/>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380">
                                            <p:txEl>
                                              <p:pRg st="8" end="8"/>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38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build="p" bldLvl="5" animBg="1" advAuto="0"/>
      <p:bldP spid="382"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p:cNvSpPr>
          <p:nvPr>
            <p:ph type="title"/>
          </p:nvPr>
        </p:nvSpPr>
        <p:spPr>
          <a:xfrm>
            <a:off x="445008" y="472529"/>
            <a:ext cx="8253984" cy="935647"/>
          </a:xfrm>
          <a:prstGeom prst="rect">
            <a:avLst/>
          </a:prstGeom>
        </p:spPr>
        <p:txBody>
          <a:bodyPr/>
          <a:lstStyle>
            <a:lvl1pPr defTabSz="576072">
              <a:tabLst>
                <a:tab pos="2400300" algn="l"/>
              </a:tabLst>
              <a:defRPr sz="5040" spc="0">
                <a:ln w="5292">
                  <a:solidFill>
                    <a:srgbClr val="384F55"/>
                  </a:solidFill>
                </a:ln>
                <a:solidFill>
                  <a:srgbClr val="92D050"/>
                </a:solidFill>
              </a:defRPr>
            </a:lvl1pPr>
          </a:lstStyle>
          <a:p>
            <a:r>
              <a:rPr lang="en-US" dirty="0"/>
              <a:t>MINI HORSE PROJECT</a:t>
            </a:r>
            <a:endParaRPr dirty="0"/>
          </a:p>
        </p:txBody>
      </p:sp>
      <p:sp>
        <p:nvSpPr>
          <p:cNvPr id="380" name="Shape 380"/>
          <p:cNvSpPr>
            <a:spLocks noGrp="1"/>
          </p:cNvSpPr>
          <p:nvPr>
            <p:ph type="body" idx="1"/>
          </p:nvPr>
        </p:nvSpPr>
        <p:spPr>
          <a:xfrm>
            <a:off x="533400" y="1527048"/>
            <a:ext cx="8229600" cy="4645152"/>
          </a:xfrm>
          <a:prstGeom prst="rect">
            <a:avLst/>
          </a:prstGeom>
        </p:spPr>
        <p:txBody>
          <a:bodyPr>
            <a:normAutofit fontScale="92500" lnSpcReduction="10000"/>
          </a:bodyPr>
          <a:lstStyle/>
          <a:p>
            <a:pPr>
              <a:spcBef>
                <a:spcPts val="600"/>
              </a:spcBef>
              <a:defRPr sz="2800"/>
            </a:pPr>
            <a:r>
              <a:rPr lang="en-US" dirty="0"/>
              <a:t>Miniature Horses/Donkeys are new for this year and have been approved to be at County Fair as well as the Colorado State Fair.</a:t>
            </a:r>
          </a:p>
          <a:p>
            <a:pPr>
              <a:spcBef>
                <a:spcPts val="600"/>
              </a:spcBef>
              <a:defRPr sz="2800"/>
            </a:pPr>
            <a:r>
              <a:rPr lang="en-US" dirty="0"/>
              <a:t>MUST be safety certified (only the first section) in order to show at County Fair.</a:t>
            </a:r>
          </a:p>
          <a:p>
            <a:pPr>
              <a:spcBef>
                <a:spcPts val="600"/>
              </a:spcBef>
              <a:defRPr sz="2800"/>
            </a:pPr>
            <a:r>
              <a:rPr lang="en-US" dirty="0"/>
              <a:t>Information will be coming out as it’s available.</a:t>
            </a:r>
          </a:p>
          <a:p>
            <a:pPr>
              <a:spcBef>
                <a:spcPts val="600"/>
              </a:spcBef>
              <a:defRPr sz="2800"/>
            </a:pPr>
            <a:r>
              <a:rPr lang="en-US" dirty="0"/>
              <a:t>Clinic held on April 6</a:t>
            </a:r>
            <a:r>
              <a:rPr lang="en-US" baseline="30000" dirty="0"/>
              <a:t>th</a:t>
            </a:r>
            <a:endParaRPr lang="en-US" dirty="0"/>
          </a:p>
          <a:p>
            <a:pPr>
              <a:spcBef>
                <a:spcPts val="600"/>
              </a:spcBef>
              <a:defRPr sz="2800"/>
            </a:pPr>
            <a:r>
              <a:rPr lang="en-US" dirty="0"/>
              <a:t>Able to show at Colorado State Fair</a:t>
            </a:r>
          </a:p>
          <a:p>
            <a:pPr>
              <a:spcBef>
                <a:spcPts val="600"/>
              </a:spcBef>
              <a:defRPr sz="2800"/>
            </a:pPr>
            <a:r>
              <a:rPr lang="en-US" dirty="0"/>
              <a:t>Attend clinics and shows!</a:t>
            </a:r>
          </a:p>
          <a:p>
            <a:pPr>
              <a:spcBef>
                <a:spcPts val="600"/>
              </a:spcBef>
              <a:defRPr sz="2800"/>
            </a:pPr>
            <a:r>
              <a:rPr lang="en-US" dirty="0"/>
              <a:t>Attend parades!</a:t>
            </a:r>
          </a:p>
          <a:p>
            <a:pPr>
              <a:spcBef>
                <a:spcPts val="600"/>
              </a:spcBef>
              <a:defRPr sz="2800"/>
            </a:pPr>
            <a:r>
              <a:rPr lang="en-US" dirty="0"/>
              <a:t>Let people meet your minis!</a:t>
            </a:r>
            <a:endParaRPr dirty="0"/>
          </a:p>
        </p:txBody>
      </p:sp>
    </p:spTree>
    <p:extLst>
      <p:ext uri="{BB962C8B-B14F-4D97-AF65-F5344CB8AC3E}">
        <p14:creationId xmlns:p14="http://schemas.microsoft.com/office/powerpoint/2010/main" val="96532207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8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8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380">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380">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80">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380">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380">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380">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3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p:cNvSpPr>
          <p:nvPr>
            <p:ph type="title"/>
          </p:nvPr>
        </p:nvSpPr>
        <p:spPr>
          <a:xfrm>
            <a:off x="445008" y="472529"/>
            <a:ext cx="8253984" cy="935647"/>
          </a:xfrm>
          <a:prstGeom prst="rect">
            <a:avLst/>
          </a:prstGeom>
        </p:spPr>
        <p:txBody>
          <a:bodyPr/>
          <a:lstStyle>
            <a:lvl1pPr defTabSz="576072">
              <a:tabLst>
                <a:tab pos="2400300" algn="l"/>
              </a:tabLst>
              <a:defRPr sz="5040" spc="0">
                <a:ln w="5292">
                  <a:solidFill>
                    <a:srgbClr val="384F55"/>
                  </a:solidFill>
                </a:ln>
                <a:solidFill>
                  <a:srgbClr val="92D050"/>
                </a:solidFill>
              </a:defRPr>
            </a:lvl1pPr>
          </a:lstStyle>
          <a:p>
            <a:r>
              <a:rPr lang="en-US" dirty="0"/>
              <a:t>MINI HORSE PROJECT</a:t>
            </a:r>
            <a:endParaRPr dirty="0"/>
          </a:p>
        </p:txBody>
      </p:sp>
      <p:sp>
        <p:nvSpPr>
          <p:cNvPr id="380" name="Shape 380"/>
          <p:cNvSpPr>
            <a:spLocks noGrp="1"/>
          </p:cNvSpPr>
          <p:nvPr>
            <p:ph type="body" idx="1"/>
          </p:nvPr>
        </p:nvSpPr>
        <p:spPr>
          <a:xfrm>
            <a:off x="533400" y="1527048"/>
            <a:ext cx="8229600" cy="4645152"/>
          </a:xfrm>
          <a:prstGeom prst="rect">
            <a:avLst/>
          </a:prstGeom>
        </p:spPr>
        <p:txBody>
          <a:bodyPr>
            <a:normAutofit/>
          </a:bodyPr>
          <a:lstStyle/>
          <a:p>
            <a:pPr>
              <a:spcBef>
                <a:spcPts val="600"/>
              </a:spcBef>
              <a:defRPr sz="2800"/>
            </a:pPr>
            <a:r>
              <a:rPr lang="en-US" dirty="0"/>
              <a:t>Classes</a:t>
            </a:r>
          </a:p>
          <a:p>
            <a:pPr lvl="1">
              <a:spcBef>
                <a:spcPts val="600"/>
              </a:spcBef>
              <a:defRPr sz="2800"/>
            </a:pPr>
            <a:r>
              <a:rPr lang="en-US" dirty="0"/>
              <a:t>Showmanship</a:t>
            </a:r>
          </a:p>
          <a:p>
            <a:pPr lvl="1">
              <a:spcBef>
                <a:spcPts val="600"/>
              </a:spcBef>
              <a:defRPr sz="2800"/>
            </a:pPr>
            <a:r>
              <a:rPr lang="en-US" dirty="0"/>
              <a:t>In Hand Trail/Obstacle</a:t>
            </a:r>
          </a:p>
          <a:p>
            <a:pPr lvl="1">
              <a:spcBef>
                <a:spcPts val="600"/>
              </a:spcBef>
              <a:defRPr sz="2800"/>
            </a:pPr>
            <a:r>
              <a:rPr lang="en-US" dirty="0"/>
              <a:t>In Hand Hunter</a:t>
            </a:r>
          </a:p>
          <a:p>
            <a:pPr lvl="1">
              <a:spcBef>
                <a:spcPts val="600"/>
              </a:spcBef>
              <a:defRPr sz="2800"/>
            </a:pPr>
            <a:r>
              <a:rPr lang="en-US" dirty="0"/>
              <a:t>In Hand Jumper</a:t>
            </a:r>
          </a:p>
          <a:p>
            <a:pPr lvl="1">
              <a:spcBef>
                <a:spcPts val="600"/>
              </a:spcBef>
              <a:defRPr sz="2800"/>
            </a:pPr>
            <a:r>
              <a:rPr lang="en-US" dirty="0"/>
              <a:t>In Hand Barrels</a:t>
            </a:r>
          </a:p>
          <a:p>
            <a:pPr lvl="1">
              <a:spcBef>
                <a:spcPts val="600"/>
              </a:spcBef>
              <a:defRPr sz="2800"/>
            </a:pPr>
            <a:r>
              <a:rPr lang="en-US" dirty="0"/>
              <a:t>In Hand Poles</a:t>
            </a:r>
          </a:p>
          <a:p>
            <a:pPr lvl="1">
              <a:spcBef>
                <a:spcPts val="600"/>
              </a:spcBef>
              <a:defRPr sz="2800"/>
            </a:pPr>
            <a:r>
              <a:rPr lang="en-US" dirty="0"/>
              <a:t>Costume Class</a:t>
            </a:r>
          </a:p>
          <a:p>
            <a:pPr>
              <a:spcBef>
                <a:spcPts val="600"/>
              </a:spcBef>
              <a:defRPr sz="2800"/>
            </a:pPr>
            <a:r>
              <a:rPr lang="en-US" dirty="0"/>
              <a:t>Looking to add Driving Classes next year!</a:t>
            </a:r>
            <a:endParaRPr dirty="0"/>
          </a:p>
        </p:txBody>
      </p:sp>
    </p:spTree>
    <p:extLst>
      <p:ext uri="{BB962C8B-B14F-4D97-AF65-F5344CB8AC3E}">
        <p14:creationId xmlns:p14="http://schemas.microsoft.com/office/powerpoint/2010/main" val="265524908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8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8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380">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380">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80">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380">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380">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380">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380">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3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p:cNvSpPr>
          <p:nvPr>
            <p:ph type="title"/>
          </p:nvPr>
        </p:nvSpPr>
        <p:spPr>
          <a:prstGeom prst="rect">
            <a:avLst/>
          </a:prstGeom>
        </p:spPr>
        <p:txBody>
          <a:bodyPr>
            <a:normAutofit fontScale="90000"/>
          </a:bodyPr>
          <a:lstStyle>
            <a:lvl1pPr>
              <a:defRPr sz="7200" spc="0">
                <a:solidFill>
                  <a:srgbClr val="92D050"/>
                </a:solidFill>
              </a:defRPr>
            </a:lvl1pPr>
          </a:lstStyle>
          <a:p>
            <a:r>
              <a:t>OVERVIEW</a:t>
            </a:r>
          </a:p>
        </p:txBody>
      </p:sp>
      <p:sp>
        <p:nvSpPr>
          <p:cNvPr id="311" name="Shape 311"/>
          <p:cNvSpPr>
            <a:spLocks noGrp="1"/>
          </p:cNvSpPr>
          <p:nvPr>
            <p:ph type="body" idx="1"/>
          </p:nvPr>
        </p:nvSpPr>
        <p:spPr>
          <a:xfrm>
            <a:off x="457200" y="1417639"/>
            <a:ext cx="4758533" cy="4525964"/>
          </a:xfrm>
          <a:prstGeom prst="rect">
            <a:avLst/>
          </a:prstGeom>
        </p:spPr>
        <p:txBody>
          <a:bodyPr/>
          <a:lstStyle/>
          <a:p>
            <a:pPr>
              <a:spcBef>
                <a:spcPts val="800"/>
              </a:spcBef>
              <a:defRPr sz="3600"/>
            </a:pPr>
            <a:r>
              <a:rPr dirty="0"/>
              <a:t>Program</a:t>
            </a:r>
            <a:r>
              <a:rPr lang="en-US" dirty="0"/>
              <a:t> </a:t>
            </a:r>
            <a:r>
              <a:rPr dirty="0"/>
              <a:t>Requirements</a:t>
            </a:r>
            <a:endParaRPr lang="en-US" dirty="0"/>
          </a:p>
          <a:p>
            <a:pPr>
              <a:spcBef>
                <a:spcPts val="800"/>
              </a:spcBef>
              <a:defRPr sz="3600"/>
            </a:pPr>
            <a:r>
              <a:rPr dirty="0"/>
              <a:t>4</a:t>
            </a:r>
            <a:r>
              <a:rPr lang="en-US" dirty="0"/>
              <a:t>-</a:t>
            </a:r>
            <a:r>
              <a:rPr dirty="0"/>
              <a:t>H Levels Program </a:t>
            </a:r>
            <a:endParaRPr lang="en-US" dirty="0"/>
          </a:p>
          <a:p>
            <a:pPr>
              <a:spcBef>
                <a:spcPts val="800"/>
              </a:spcBef>
              <a:defRPr sz="3600"/>
            </a:pPr>
            <a:r>
              <a:rPr lang="en-US" dirty="0"/>
              <a:t>Miniature Equine</a:t>
            </a:r>
            <a:endParaRPr dirty="0"/>
          </a:p>
          <a:p>
            <a:pPr>
              <a:spcBef>
                <a:spcPts val="800"/>
              </a:spcBef>
              <a:defRPr sz="3600"/>
            </a:pPr>
            <a:r>
              <a:rPr dirty="0"/>
              <a:t>Resources to Help You </a:t>
            </a:r>
          </a:p>
          <a:p>
            <a:pPr>
              <a:spcBef>
                <a:spcPts val="800"/>
              </a:spcBef>
              <a:defRPr sz="3600"/>
            </a:pPr>
            <a:r>
              <a:rPr dirty="0"/>
              <a:t>Additional Opportunities </a:t>
            </a:r>
          </a:p>
        </p:txBody>
      </p:sp>
      <p:pic>
        <p:nvPicPr>
          <p:cNvPr id="312" name="image28.jpeg" descr="O:\CSUE\COMMON\4-H\Photos\2011\DC Fair\Horse Shows\Horse Show 006.jpg"/>
          <p:cNvPicPr>
            <a:picLocks noChangeAspect="1"/>
          </p:cNvPicPr>
          <p:nvPr/>
        </p:nvPicPr>
        <p:blipFill>
          <a:blip r:embed="rId2"/>
          <a:srcRect r="277"/>
          <a:stretch>
            <a:fillRect/>
          </a:stretch>
        </p:blipFill>
        <p:spPr>
          <a:xfrm>
            <a:off x="4976591" y="2531366"/>
            <a:ext cx="3836457" cy="28853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312"/>
                                        </p:tgtEl>
                                        <p:attrNameLst>
                                          <p:attrName>style.visibility</p:attrName>
                                        </p:attrNameLst>
                                      </p:cBhvr>
                                      <p:to>
                                        <p:strVal val="visible"/>
                                      </p:to>
                                    </p:set>
                                    <p:anim calcmode="lin" valueType="num">
                                      <p:cBhvr>
                                        <p:cTn id="7" dur="2500" fill="hold"/>
                                        <p:tgtEl>
                                          <p:spTgt spid="312"/>
                                        </p:tgtEl>
                                        <p:attrNameLst>
                                          <p:attrName>ppt_w</p:attrName>
                                        </p:attrNameLst>
                                      </p:cBhvr>
                                      <p:tavLst>
                                        <p:tav tm="0">
                                          <p:val>
                                            <p:fltVal val="0"/>
                                          </p:val>
                                        </p:tav>
                                        <p:tav tm="100000">
                                          <p:val>
                                            <p:strVal val="#ppt_w"/>
                                          </p:val>
                                        </p:tav>
                                      </p:tavLst>
                                    </p:anim>
                                    <p:anim calcmode="lin" valueType="num">
                                      <p:cBhvr>
                                        <p:cTn id="8" dur="2500" fill="hold"/>
                                        <p:tgtEl>
                                          <p:spTgt spid="3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advAuto="0"/>
      <p:bldP spid="312"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BE5D-D62E-4EDA-BFEC-32DE38DD63E4}"/>
              </a:ext>
            </a:extLst>
          </p:cNvPr>
          <p:cNvSpPr>
            <a:spLocks noGrp="1"/>
          </p:cNvSpPr>
          <p:nvPr>
            <p:ph type="title"/>
          </p:nvPr>
        </p:nvSpPr>
        <p:spPr/>
        <p:txBody>
          <a:bodyPr/>
          <a:lstStyle/>
          <a:p>
            <a:r>
              <a:rPr lang="en-US" dirty="0"/>
              <a:t>QUIZ</a:t>
            </a:r>
          </a:p>
        </p:txBody>
      </p:sp>
      <p:sp>
        <p:nvSpPr>
          <p:cNvPr id="3" name="Text Placeholder 2">
            <a:extLst>
              <a:ext uri="{FF2B5EF4-FFF2-40B4-BE49-F238E27FC236}">
                <a16:creationId xmlns:a16="http://schemas.microsoft.com/office/drawing/2014/main" id="{3C627E53-776A-42C6-8926-00EA14CD4557}"/>
              </a:ext>
            </a:extLst>
          </p:cNvPr>
          <p:cNvSpPr>
            <a:spLocks noGrp="1"/>
          </p:cNvSpPr>
          <p:nvPr>
            <p:ph type="body" idx="1"/>
          </p:nvPr>
        </p:nvSpPr>
        <p:spPr/>
        <p:txBody>
          <a:bodyPr/>
          <a:lstStyle/>
          <a:p>
            <a:r>
              <a:rPr lang="en-US" dirty="0"/>
              <a:t>What night is the Levels Testing Study Night?</a:t>
            </a:r>
          </a:p>
          <a:p>
            <a:r>
              <a:rPr lang="en-US" dirty="0"/>
              <a:t>What piece of equipment is required for both English and Gymkhana classes?</a:t>
            </a:r>
          </a:p>
          <a:p>
            <a:r>
              <a:rPr lang="en-US" dirty="0"/>
              <a:t>Do you have to own a horse to do the horse project?</a:t>
            </a:r>
          </a:p>
          <a:p>
            <a:r>
              <a:rPr lang="en-US" dirty="0"/>
              <a:t>When is the Horse ID deadline?</a:t>
            </a:r>
          </a:p>
          <a:p>
            <a:r>
              <a:rPr lang="en-US" dirty="0"/>
              <a:t>What class do all 4-H Horse contestants have to compete in at County Fair?</a:t>
            </a:r>
          </a:p>
          <a:p>
            <a:r>
              <a:rPr lang="en-US" dirty="0"/>
              <a:t>What is required for Project Completion?</a:t>
            </a:r>
          </a:p>
          <a:p>
            <a:endParaRPr lang="en-US" dirty="0"/>
          </a:p>
          <a:p>
            <a:endParaRPr lang="en-US" dirty="0"/>
          </a:p>
        </p:txBody>
      </p:sp>
    </p:spTree>
    <p:extLst>
      <p:ext uri="{BB962C8B-B14F-4D97-AF65-F5344CB8AC3E}">
        <p14:creationId xmlns:p14="http://schemas.microsoft.com/office/powerpoint/2010/main" val="6643761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p:cNvSpPr>
          <p:nvPr>
            <p:ph type="title"/>
          </p:nvPr>
        </p:nvSpPr>
        <p:spPr>
          <a:xfrm>
            <a:off x="445008" y="472529"/>
            <a:ext cx="8253984" cy="1457871"/>
          </a:xfrm>
          <a:prstGeom prst="rect">
            <a:avLst/>
          </a:prstGeom>
        </p:spPr>
        <p:txBody>
          <a:bodyPr/>
          <a:lstStyle>
            <a:lvl1pPr defTabSz="630936">
              <a:tabLst>
                <a:tab pos="2628900" algn="l"/>
              </a:tabLst>
              <a:defRPr sz="5520" spc="0">
                <a:ln w="6348">
                  <a:solidFill>
                    <a:srgbClr val="384F55"/>
                  </a:solidFill>
                </a:ln>
                <a:solidFill>
                  <a:srgbClr val="92D050"/>
                </a:solidFill>
              </a:defRPr>
            </a:lvl1pPr>
          </a:lstStyle>
          <a:p>
            <a:r>
              <a:t>THANK YOU!!! </a:t>
            </a:r>
          </a:p>
        </p:txBody>
      </p:sp>
      <p:sp>
        <p:nvSpPr>
          <p:cNvPr id="384" name="Shape 384"/>
          <p:cNvSpPr>
            <a:spLocks noGrp="1"/>
          </p:cNvSpPr>
          <p:nvPr>
            <p:ph type="body" idx="1"/>
          </p:nvPr>
        </p:nvSpPr>
        <p:spPr>
          <a:xfrm>
            <a:off x="533400" y="2362200"/>
            <a:ext cx="8229600" cy="3810000"/>
          </a:xfrm>
          <a:prstGeom prst="rect">
            <a:avLst/>
          </a:prstGeom>
        </p:spPr>
        <p:txBody>
          <a:bodyPr/>
          <a:lstStyle/>
          <a:p>
            <a:pPr>
              <a:spcBef>
                <a:spcPts val="600"/>
              </a:spcBef>
              <a:defRPr sz="2800"/>
            </a:pPr>
            <a:r>
              <a:rPr dirty="0"/>
              <a:t>Please help us clean up chairs and tables :-)</a:t>
            </a:r>
          </a:p>
          <a:p>
            <a:pPr>
              <a:spcBef>
                <a:spcPts val="600"/>
              </a:spcBef>
              <a:defRPr sz="2800"/>
            </a:pPr>
            <a:r>
              <a:rPr dirty="0"/>
              <a:t>Feel free to stay and ask any specific questions you may have!</a:t>
            </a:r>
          </a:p>
        </p:txBody>
      </p:sp>
      <p:sp>
        <p:nvSpPr>
          <p:cNvPr id="2" name="TextBox 1">
            <a:extLst>
              <a:ext uri="{FF2B5EF4-FFF2-40B4-BE49-F238E27FC236}">
                <a16:creationId xmlns:a16="http://schemas.microsoft.com/office/drawing/2014/main" id="{34E69FA9-D324-4149-9CDB-2E3D343CCDC5}"/>
              </a:ext>
            </a:extLst>
          </p:cNvPr>
          <p:cNvSpPr txBox="1"/>
          <p:nvPr/>
        </p:nvSpPr>
        <p:spPr>
          <a:xfrm>
            <a:off x="4793226" y="5633884"/>
            <a:ext cx="3569109"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solidFill>
                  <a:schemeClr val="bg1"/>
                </a:solidFill>
              </a:rPr>
              <a:t>Colorado State University Extension</a:t>
            </a:r>
          </a:p>
          <a:p>
            <a:r>
              <a:rPr lang="en-US" dirty="0">
                <a:solidFill>
                  <a:schemeClr val="bg1"/>
                </a:solidFill>
              </a:rPr>
              <a:t>programs are available to all without</a:t>
            </a:r>
          </a:p>
          <a:p>
            <a:r>
              <a:rPr lang="en-US" dirty="0">
                <a:solidFill>
                  <a:schemeClr val="bg1"/>
                </a:solidFill>
              </a:rPr>
              <a:t>discrimination.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445008" y="472529"/>
            <a:ext cx="8253984" cy="1457871"/>
          </a:xfrm>
          <a:prstGeom prst="rect">
            <a:avLst/>
          </a:prstGeom>
        </p:spPr>
        <p:txBody>
          <a:bodyPr>
            <a:normAutofit fontScale="90000"/>
          </a:bodyPr>
          <a:lstStyle>
            <a:lvl1pPr defTabSz="621791">
              <a:tabLst>
                <a:tab pos="2590800" algn="l"/>
              </a:tabLst>
              <a:defRPr sz="5440" spc="0">
                <a:ln w="6166">
                  <a:solidFill>
                    <a:srgbClr val="384F55"/>
                  </a:solidFill>
                </a:ln>
                <a:solidFill>
                  <a:srgbClr val="92D050"/>
                </a:solidFill>
              </a:defRPr>
            </a:lvl1pPr>
            <a:lvl2pPr defTabSz="621791">
              <a:tabLst>
                <a:tab pos="2590800" algn="l"/>
              </a:tabLst>
              <a:defRPr sz="4284" spc="0">
                <a:ln w="4855">
                  <a:solidFill>
                    <a:srgbClr val="384F55"/>
                  </a:solidFill>
                </a:ln>
                <a:solidFill>
                  <a:srgbClr val="92D050"/>
                </a:solidFill>
              </a:defRPr>
            </a:lvl2pPr>
          </a:lstStyle>
          <a:p>
            <a:r>
              <a:rPr dirty="0"/>
              <a:t>PROGRAM REQUIREMENTS </a:t>
            </a:r>
          </a:p>
          <a:p>
            <a:pPr lvl="1"/>
            <a:r>
              <a:rPr dirty="0"/>
              <a:t>1. Horse ID’s</a:t>
            </a:r>
            <a:r>
              <a:rPr lang="en-US" dirty="0"/>
              <a:t> &amp; </a:t>
            </a:r>
            <a:r>
              <a:rPr dirty="0"/>
              <a:t>Care/Housing Forms</a:t>
            </a:r>
          </a:p>
        </p:txBody>
      </p:sp>
      <p:sp>
        <p:nvSpPr>
          <p:cNvPr id="314" name="Shape 314"/>
          <p:cNvSpPr>
            <a:spLocks noGrp="1"/>
          </p:cNvSpPr>
          <p:nvPr>
            <p:ph type="body" idx="1"/>
          </p:nvPr>
        </p:nvSpPr>
        <p:spPr>
          <a:xfrm>
            <a:off x="533400" y="1930399"/>
            <a:ext cx="8229600" cy="4602747"/>
          </a:xfrm>
          <a:prstGeom prst="rect">
            <a:avLst/>
          </a:prstGeom>
        </p:spPr>
        <p:txBody>
          <a:bodyPr>
            <a:noAutofit/>
          </a:bodyPr>
          <a:lstStyle/>
          <a:p>
            <a:pPr marL="268833" indent="-268833" defTabSz="896111">
              <a:spcBef>
                <a:spcPts val="0"/>
              </a:spcBef>
              <a:defRPr sz="3430"/>
            </a:pPr>
            <a:r>
              <a:rPr sz="1800" dirty="0"/>
              <a:t>Horse ID forms - Due </a:t>
            </a:r>
            <a:r>
              <a:rPr lang="en-US" sz="1800" u="sng" dirty="0">
                <a:solidFill>
                  <a:srgbClr val="92D050"/>
                </a:solidFill>
                <a:effectLst>
                  <a:outerShdw blurRad="38100" dist="38100" dir="2700000" algn="tl">
                    <a:srgbClr val="000000">
                      <a:alpha val="43137"/>
                    </a:srgbClr>
                  </a:outerShdw>
                </a:effectLst>
              </a:rPr>
              <a:t>APRIL 1st</a:t>
            </a:r>
            <a:r>
              <a:rPr sz="1800" u="sng" dirty="0">
                <a:solidFill>
                  <a:srgbClr val="92D050"/>
                </a:solidFill>
                <a:effectLst>
                  <a:outerShdw blurRad="38100" dist="38100" dir="2700000" algn="tl">
                    <a:srgbClr val="000000">
                      <a:alpha val="43137"/>
                    </a:srgbClr>
                  </a:outerShdw>
                </a:effectLst>
              </a:rPr>
              <a:t> </a:t>
            </a:r>
          </a:p>
          <a:p>
            <a:pPr marL="627278" lvl="1" indent="-268833" defTabSz="896111">
              <a:spcBef>
                <a:spcPts val="0"/>
              </a:spcBef>
              <a:defRPr sz="2744"/>
            </a:pPr>
            <a:r>
              <a:rPr lang="en-US" sz="1800" dirty="0"/>
              <a:t>Online via 4HOnline</a:t>
            </a:r>
          </a:p>
          <a:p>
            <a:pPr marL="627278" lvl="1" indent="-268833" defTabSz="896111">
              <a:spcBef>
                <a:spcPts val="0"/>
              </a:spcBef>
              <a:defRPr sz="2744"/>
            </a:pPr>
            <a:r>
              <a:rPr lang="en-US" sz="1800" dirty="0"/>
              <a:t>Ownership documents (brand inspection) or lease agreement</a:t>
            </a:r>
            <a:endParaRPr sz="1800" dirty="0"/>
          </a:p>
          <a:p>
            <a:pPr marL="268833" indent="-268833" defTabSz="896111">
              <a:spcBef>
                <a:spcPts val="0"/>
              </a:spcBef>
              <a:defRPr sz="3430"/>
            </a:pPr>
            <a:r>
              <a:rPr lang="en-US" sz="1800" dirty="0"/>
              <a:t>Level Testing</a:t>
            </a:r>
          </a:p>
          <a:p>
            <a:pPr marL="579729" lvl="1" indent="-268833" defTabSz="896111">
              <a:spcBef>
                <a:spcPts val="0"/>
              </a:spcBef>
              <a:defRPr sz="3430"/>
            </a:pPr>
            <a:r>
              <a:rPr lang="en-US" sz="1800" dirty="0"/>
              <a:t>Level testing (written and riding) must be completed by July 15</a:t>
            </a:r>
          </a:p>
          <a:p>
            <a:pPr marL="954632" lvl="2" indent="-268833" defTabSz="896111">
              <a:spcBef>
                <a:spcPts val="0"/>
              </a:spcBef>
              <a:defRPr sz="3430"/>
            </a:pPr>
            <a:r>
              <a:rPr lang="en-US" sz="1800" dirty="0"/>
              <a:t>Required if wanting to show in classes that require a Level 1 or higher, or to compete at State Fair at a specific Level. </a:t>
            </a:r>
          </a:p>
          <a:p>
            <a:pPr marL="954632" lvl="2" indent="-268833" defTabSz="896111">
              <a:spcBef>
                <a:spcPts val="0"/>
              </a:spcBef>
              <a:defRPr sz="3430"/>
            </a:pPr>
            <a:r>
              <a:rPr lang="en-US" sz="1800" dirty="0"/>
              <a:t>Written testing can be done at the Extension Office (by appointment only) or at the Written Study Test &amp; Testing night. Riding tests can be completed at your (and the raters) convenience. Raters can be found here: </a:t>
            </a:r>
            <a:r>
              <a:rPr lang="en-US" sz="1800" dirty="0">
                <a:solidFill>
                  <a:srgbClr val="00B0F0"/>
                </a:solidFill>
                <a:hlinkClick r:id="rId3">
                  <a:extLst>
                    <a:ext uri="{A12FA001-AC4F-418D-AE19-62706E023703}">
                      <ahyp:hlinkClr xmlns:ahyp="http://schemas.microsoft.com/office/drawing/2018/hyperlinkcolor" val="tx"/>
                    </a:ext>
                  </a:extLst>
                </a:hlinkClick>
              </a:rPr>
              <a:t>https://co4h.colostate.edu/horse-resources/levels-testing/</a:t>
            </a:r>
            <a:r>
              <a:rPr lang="en-US" sz="1800" dirty="0">
                <a:solidFill>
                  <a:srgbClr val="00B0F0"/>
                </a:solidFill>
              </a:rPr>
              <a:t>  </a:t>
            </a:r>
          </a:p>
          <a:p>
            <a:pPr marL="268833" indent="-268833" defTabSz="896111">
              <a:spcBef>
                <a:spcPts val="0"/>
              </a:spcBef>
              <a:defRPr sz="3430"/>
            </a:pPr>
            <a:r>
              <a:rPr sz="1800" dirty="0"/>
              <a:t>Care and Housing Form</a:t>
            </a:r>
            <a:r>
              <a:rPr lang="en-US" sz="1800" dirty="0"/>
              <a:t> –First page is incorporated into 4Honline. </a:t>
            </a:r>
            <a:endParaRPr sz="1800" dirty="0">
              <a:solidFill>
                <a:srgbClr val="FF2600"/>
              </a:solidFill>
            </a:endParaRPr>
          </a:p>
          <a:p>
            <a:pPr marL="627278" lvl="1" indent="-268833" defTabSz="896111">
              <a:spcBef>
                <a:spcPts val="0"/>
              </a:spcBef>
              <a:defRPr sz="2744"/>
            </a:pPr>
            <a:r>
              <a:rPr sz="1800" dirty="0"/>
              <a:t>Mandatory </a:t>
            </a:r>
            <a:r>
              <a:rPr lang="en-US" sz="1800" dirty="0"/>
              <a:t>of all animal project youth</a:t>
            </a:r>
          </a:p>
          <a:p>
            <a:pPr marL="1002181" lvl="2" indent="-268833" defTabSz="896111">
              <a:spcBef>
                <a:spcPts val="0"/>
              </a:spcBef>
              <a:defRPr sz="2744"/>
            </a:pPr>
            <a:r>
              <a:rPr lang="en-US" sz="1800" dirty="0"/>
              <a:t>If horses are kept at home –only the first page is needed</a:t>
            </a:r>
          </a:p>
          <a:p>
            <a:pPr marL="1002181" lvl="2" indent="-268833" defTabSz="896111">
              <a:spcBef>
                <a:spcPts val="0"/>
              </a:spcBef>
              <a:defRPr sz="2744"/>
            </a:pPr>
            <a:r>
              <a:rPr lang="en-US" sz="1800" dirty="0"/>
              <a:t>If horses are kept elsewhere – Also, please fill out the second page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1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3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uiExpan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445008" y="472529"/>
            <a:ext cx="8253984" cy="1457871"/>
          </a:xfrm>
          <a:prstGeom prst="rect">
            <a:avLst/>
          </a:prstGeom>
        </p:spPr>
        <p:txBody>
          <a:bodyPr>
            <a:normAutofit fontScale="90000"/>
          </a:bodyPr>
          <a:lstStyle>
            <a:lvl1pPr defTabSz="621791">
              <a:tabLst>
                <a:tab pos="2590800" algn="l"/>
              </a:tabLst>
              <a:defRPr sz="5440" spc="0">
                <a:ln w="6166">
                  <a:solidFill>
                    <a:srgbClr val="384F55"/>
                  </a:solidFill>
                </a:ln>
                <a:solidFill>
                  <a:srgbClr val="92D050"/>
                </a:solidFill>
              </a:defRPr>
            </a:lvl1pPr>
            <a:lvl2pPr defTabSz="621791">
              <a:tabLst>
                <a:tab pos="2590800" algn="l"/>
              </a:tabLst>
              <a:defRPr sz="4284" spc="0">
                <a:ln w="4855">
                  <a:solidFill>
                    <a:srgbClr val="384F55"/>
                  </a:solidFill>
                </a:ln>
                <a:solidFill>
                  <a:srgbClr val="92D050"/>
                </a:solidFill>
              </a:defRPr>
            </a:lvl2pPr>
          </a:lstStyle>
          <a:p>
            <a:r>
              <a:rPr dirty="0"/>
              <a:t>PROGRAM REQUIREMENTS </a:t>
            </a:r>
          </a:p>
          <a:p>
            <a:pPr lvl="1"/>
            <a:r>
              <a:rPr lang="en-US" dirty="0"/>
              <a:t>2</a:t>
            </a:r>
            <a:r>
              <a:rPr dirty="0"/>
              <a:t>. </a:t>
            </a:r>
            <a:r>
              <a:rPr lang="en-US" dirty="0"/>
              <a:t>Rules/</a:t>
            </a:r>
            <a:r>
              <a:rPr lang="en-US" dirty="0" err="1"/>
              <a:t>Regs</a:t>
            </a:r>
            <a:r>
              <a:rPr lang="en-US" dirty="0"/>
              <a:t> and Code of Conduct</a:t>
            </a:r>
            <a:endParaRPr dirty="0"/>
          </a:p>
        </p:txBody>
      </p:sp>
      <p:sp>
        <p:nvSpPr>
          <p:cNvPr id="314" name="Shape 314"/>
          <p:cNvSpPr>
            <a:spLocks noGrp="1"/>
          </p:cNvSpPr>
          <p:nvPr>
            <p:ph type="body" idx="1"/>
          </p:nvPr>
        </p:nvSpPr>
        <p:spPr>
          <a:xfrm>
            <a:off x="533400" y="1930400"/>
            <a:ext cx="8229600" cy="4241800"/>
          </a:xfrm>
          <a:prstGeom prst="rect">
            <a:avLst/>
          </a:prstGeom>
        </p:spPr>
        <p:txBody>
          <a:bodyPr>
            <a:normAutofit/>
          </a:bodyPr>
          <a:lstStyle/>
          <a:p>
            <a:pPr marL="268833" indent="-268833" defTabSz="896111">
              <a:spcBef>
                <a:spcPts val="600"/>
              </a:spcBef>
              <a:defRPr sz="3430"/>
            </a:pPr>
            <a:r>
              <a:rPr lang="en-US" dirty="0"/>
              <a:t>Acknowledges understanding of rules and regulations for participation in Horse Project and County Fair Horse Show</a:t>
            </a:r>
          </a:p>
          <a:p>
            <a:pPr marL="268833" indent="-268833" defTabSz="896111">
              <a:spcBef>
                <a:spcPts val="600"/>
              </a:spcBef>
              <a:defRPr sz="3430"/>
            </a:pPr>
            <a:r>
              <a:rPr lang="en-US" dirty="0"/>
              <a:t>Includes show ring ethics and 4-H Code of Conduct</a:t>
            </a:r>
          </a:p>
          <a:p>
            <a:pPr marL="268833" indent="-268833" defTabSz="896111">
              <a:spcBef>
                <a:spcPts val="600"/>
              </a:spcBef>
              <a:defRPr sz="3430"/>
            </a:pPr>
            <a:r>
              <a:rPr lang="en-US" dirty="0"/>
              <a:t>Due </a:t>
            </a:r>
            <a:r>
              <a:rPr lang="en-US" u="sng" dirty="0">
                <a:solidFill>
                  <a:srgbClr val="92D050"/>
                </a:solidFill>
                <a:effectLst>
                  <a:outerShdw blurRad="38100" dist="38100" dir="2700000" algn="tl">
                    <a:srgbClr val="000000">
                      <a:alpha val="43137"/>
                    </a:srgbClr>
                  </a:outerShdw>
                </a:effectLst>
              </a:rPr>
              <a:t>April 1st</a:t>
            </a:r>
          </a:p>
          <a:p>
            <a:pPr marL="268833" indent="-268833" defTabSz="896111">
              <a:spcBef>
                <a:spcPts val="600"/>
              </a:spcBef>
              <a:defRPr sz="3430"/>
            </a:pPr>
            <a:endParaRPr lang="en-US" dirty="0"/>
          </a:p>
          <a:p>
            <a:pPr marL="316382" indent="-268833" defTabSz="896111">
              <a:spcBef>
                <a:spcPts val="600"/>
              </a:spcBef>
              <a:defRPr sz="2744"/>
            </a:pPr>
            <a:endParaRPr lang="en-US" dirty="0"/>
          </a:p>
        </p:txBody>
      </p:sp>
    </p:spTree>
    <p:extLst>
      <p:ext uri="{BB962C8B-B14F-4D97-AF65-F5344CB8AC3E}">
        <p14:creationId xmlns:p14="http://schemas.microsoft.com/office/powerpoint/2010/main" val="129474163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14">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4">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uiExpan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title"/>
          </p:nvPr>
        </p:nvSpPr>
        <p:spPr>
          <a:xfrm>
            <a:off x="445008" y="357268"/>
            <a:ext cx="8253984" cy="1457872"/>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PROGRAM REQUIREMENTS </a:t>
            </a:r>
          </a:p>
          <a:p>
            <a:pPr lvl="1"/>
            <a:r>
              <a:rPr lang="en-US" dirty="0"/>
              <a:t>3</a:t>
            </a:r>
            <a:r>
              <a:rPr dirty="0"/>
              <a:t>. Record Books</a:t>
            </a:r>
          </a:p>
        </p:txBody>
      </p:sp>
      <p:sp>
        <p:nvSpPr>
          <p:cNvPr id="319" name="Shape 319"/>
          <p:cNvSpPr>
            <a:spLocks noGrp="1"/>
          </p:cNvSpPr>
          <p:nvPr>
            <p:ph type="body" idx="1"/>
          </p:nvPr>
        </p:nvSpPr>
        <p:spPr>
          <a:xfrm>
            <a:off x="469391" y="1815140"/>
            <a:ext cx="8229601" cy="4806723"/>
          </a:xfrm>
          <a:prstGeom prst="rect">
            <a:avLst/>
          </a:prstGeom>
        </p:spPr>
        <p:txBody>
          <a:bodyPr>
            <a:normAutofit fontScale="85000" lnSpcReduction="20000"/>
          </a:bodyPr>
          <a:lstStyle/>
          <a:p>
            <a:pPr marL="252374" indent="-252374" defTabSz="841247">
              <a:spcBef>
                <a:spcPts val="600"/>
              </a:spcBef>
              <a:defRPr sz="2576"/>
            </a:pPr>
            <a:r>
              <a:rPr dirty="0"/>
              <a:t>Download Record Books Online </a:t>
            </a:r>
            <a:endParaRPr dirty="0">
              <a:solidFill>
                <a:srgbClr val="FF2600"/>
              </a:solidFill>
            </a:endParaRPr>
          </a:p>
          <a:p>
            <a:pPr marL="588873" lvl="1" indent="-252374" defTabSz="841247">
              <a:spcBef>
                <a:spcPts val="600"/>
              </a:spcBef>
              <a:defRPr sz="2576">
                <a:solidFill>
                  <a:schemeClr val="accent4">
                    <a:lumOff val="19019"/>
                  </a:schemeClr>
                </a:solidFill>
              </a:defRPr>
            </a:pPr>
            <a:r>
              <a:rPr lang="en-US" sz="2576" dirty="0">
                <a:solidFill>
                  <a:srgbClr val="00B0F0"/>
                </a:solidFill>
                <a:hlinkClick r:id="rId2">
                  <a:extLst>
                    <a:ext uri="{A12FA001-AC4F-418D-AE19-62706E023703}">
                      <ahyp:hlinkClr xmlns:ahyp="http://schemas.microsoft.com/office/drawing/2018/hyperlinkcolor" val="tx"/>
                    </a:ext>
                  </a:extLst>
                </a:hlinkClick>
              </a:rPr>
              <a:t>http://co4h.colostate.edu/program-areas/animals/</a:t>
            </a:r>
            <a:endParaRPr lang="en-US" sz="2576" dirty="0">
              <a:solidFill>
                <a:srgbClr val="00B0F0"/>
              </a:solidFill>
            </a:endParaRPr>
          </a:p>
          <a:p>
            <a:pPr marL="588873" lvl="1" indent="-252374" defTabSz="841247">
              <a:spcBef>
                <a:spcPts val="600"/>
              </a:spcBef>
              <a:defRPr sz="2576">
                <a:solidFill>
                  <a:schemeClr val="accent4">
                    <a:lumOff val="19019"/>
                  </a:schemeClr>
                </a:solidFill>
              </a:defRPr>
            </a:pPr>
            <a:r>
              <a:rPr dirty="0"/>
              <a:t>Start Date for 1st year members is October 1, </a:t>
            </a:r>
            <a:r>
              <a:rPr lang="en-US" dirty="0"/>
              <a:t>2023</a:t>
            </a:r>
            <a:r>
              <a:rPr dirty="0"/>
              <a:t> </a:t>
            </a:r>
          </a:p>
          <a:p>
            <a:pPr marL="252374" indent="-252374" defTabSz="841247">
              <a:spcBef>
                <a:spcPts val="600"/>
              </a:spcBef>
              <a:defRPr sz="2576"/>
            </a:pPr>
            <a:r>
              <a:rPr dirty="0"/>
              <a:t>Start Date for returning members is the day after you turned record books in the previous year (</a:t>
            </a:r>
            <a:r>
              <a:rPr lang="en-US" dirty="0"/>
              <a:t>September</a:t>
            </a:r>
            <a:r>
              <a:rPr dirty="0"/>
              <a:t> </a:t>
            </a:r>
            <a:r>
              <a:rPr lang="en-US" dirty="0"/>
              <a:t>1</a:t>
            </a:r>
            <a:r>
              <a:rPr dirty="0"/>
              <a:t>, </a:t>
            </a:r>
            <a:r>
              <a:rPr lang="en-US" dirty="0"/>
              <a:t>2023</a:t>
            </a:r>
            <a:r>
              <a:rPr dirty="0"/>
              <a:t> for returning members)</a:t>
            </a:r>
          </a:p>
          <a:p>
            <a:pPr marL="252374" indent="-252374" defTabSz="841247">
              <a:spcBef>
                <a:spcPts val="600"/>
              </a:spcBef>
              <a:defRPr sz="2576"/>
            </a:pPr>
            <a:r>
              <a:rPr dirty="0"/>
              <a:t>Record Books </a:t>
            </a:r>
            <a:r>
              <a:rPr lang="en-US" dirty="0"/>
              <a:t>for all youth participating in Fair will be checked on or before the Fair Written Test night.</a:t>
            </a:r>
          </a:p>
          <a:p>
            <a:pPr marL="563270" lvl="1" indent="-252374" defTabSz="841247">
              <a:spcBef>
                <a:spcPts val="600"/>
              </a:spcBef>
              <a:defRPr sz="2576"/>
            </a:pPr>
            <a:r>
              <a:rPr lang="en-US" dirty="0"/>
              <a:t>START EARLY AND UPDATE OFTEN!</a:t>
            </a:r>
          </a:p>
          <a:p>
            <a:pPr marL="563270" lvl="1" indent="-252374" defTabSz="841247">
              <a:spcBef>
                <a:spcPts val="600"/>
              </a:spcBef>
              <a:defRPr sz="2576"/>
            </a:pPr>
            <a:r>
              <a:rPr lang="en-US" dirty="0"/>
              <a:t>Your Record Book must be at least 50% complete to show at Fair</a:t>
            </a:r>
          </a:p>
          <a:p>
            <a:pPr marL="252374" indent="-252374" defTabSz="841247">
              <a:spcBef>
                <a:spcPts val="600"/>
              </a:spcBef>
              <a:defRPr sz="2576"/>
            </a:pPr>
            <a:r>
              <a:rPr lang="en-US" dirty="0"/>
              <a:t>Record Books DUE to Leaders </a:t>
            </a:r>
            <a:r>
              <a:rPr lang="en-US" b="1" u="sng" dirty="0"/>
              <a:t>in August</a:t>
            </a:r>
            <a:r>
              <a:rPr lang="en-US" dirty="0"/>
              <a:t> and then due to the Extension Office in September (Copy of Horse ID and Lease Agreement must be included in Record Book)</a:t>
            </a:r>
          </a:p>
          <a:p>
            <a:pPr marL="252374" indent="-252374" defTabSz="841247">
              <a:spcBef>
                <a:spcPts val="600"/>
              </a:spcBef>
              <a:defRPr sz="2576"/>
            </a:pPr>
            <a:r>
              <a:rPr lang="en-US" dirty="0"/>
              <a:t>Miniature Horse members will use the Horse Project Record Book</a:t>
            </a:r>
          </a:p>
          <a:p>
            <a:pPr marL="252374" indent="-252374" defTabSz="841247">
              <a:spcBef>
                <a:spcPts val="600"/>
              </a:spcBef>
              <a:defRPr sz="2576"/>
            </a:pPr>
            <a:r>
              <a:rPr lang="en-US" dirty="0">
                <a:solidFill>
                  <a:srgbClr val="92D050"/>
                </a:solidFill>
              </a:rPr>
              <a:t>Keep an eye on the blast for record book workshop opportunities</a:t>
            </a:r>
            <a:endParaRPr dirty="0">
              <a:solidFill>
                <a:srgbClr val="92D050"/>
              </a:solidFill>
            </a:endParaRPr>
          </a:p>
        </p:txBody>
      </p:sp>
      <p:pic>
        <p:nvPicPr>
          <p:cNvPr id="321" name="image35.pdf" descr="C:\Users\bkwang\AppData\Local\Microsoft\Windows\Temporary Internet Files\Content.IE5\JXR00MOV\MC900311014[1].wmf"/>
          <p:cNvPicPr>
            <a:picLocks noChangeAspect="1"/>
          </p:cNvPicPr>
          <p:nvPr/>
        </p:nvPicPr>
        <p:blipFill>
          <a:blip r:embed="rId3"/>
          <a:stretch>
            <a:fillRect/>
          </a:stretch>
        </p:blipFill>
        <p:spPr>
          <a:xfrm>
            <a:off x="7347537" y="840908"/>
            <a:ext cx="1327072" cy="121455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3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319">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319">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319">
                                            <p:txEl>
                                              <p:pRg st="6" end="6"/>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319">
                                            <p:txEl>
                                              <p:pRg st="7" end="7"/>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319">
                                            <p:txEl>
                                              <p:pRg st="8" end="8"/>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iterate>
                                    <p:tmAbs val="0"/>
                                  </p:iterate>
                                  <p:childTnLst>
                                    <p:set>
                                      <p:cBhvr>
                                        <p:cTn id="39" fill="hold"/>
                                        <p:tgtEl>
                                          <p:spTgt spid="3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p:cNvSpPr>
          <p:nvPr>
            <p:ph type="title"/>
          </p:nvPr>
        </p:nvSpPr>
        <p:spPr>
          <a:xfrm>
            <a:off x="445008" y="472529"/>
            <a:ext cx="8253984" cy="1457871"/>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PROGRAM REQUIREMENTS </a:t>
            </a:r>
          </a:p>
          <a:p>
            <a:pPr lvl="1"/>
            <a:r>
              <a:rPr lang="en-US" dirty="0"/>
              <a:t>4</a:t>
            </a:r>
            <a:r>
              <a:rPr dirty="0"/>
              <a:t>. Legal Tack</a:t>
            </a:r>
          </a:p>
        </p:txBody>
      </p:sp>
      <p:sp>
        <p:nvSpPr>
          <p:cNvPr id="323" name="Shape 323"/>
          <p:cNvSpPr>
            <a:spLocks noGrp="1"/>
          </p:cNvSpPr>
          <p:nvPr>
            <p:ph type="body" idx="1"/>
          </p:nvPr>
        </p:nvSpPr>
        <p:spPr>
          <a:xfrm>
            <a:off x="469392" y="1930400"/>
            <a:ext cx="8229600" cy="4182979"/>
          </a:xfrm>
          <a:prstGeom prst="rect">
            <a:avLst/>
          </a:prstGeom>
        </p:spPr>
        <p:txBody>
          <a:bodyPr>
            <a:normAutofit fontScale="92500" lnSpcReduction="10000"/>
          </a:bodyPr>
          <a:lstStyle/>
          <a:p>
            <a:pPr marL="263347" indent="-263347" defTabSz="877823">
              <a:spcBef>
                <a:spcPts val="600"/>
              </a:spcBef>
              <a:defRPr sz="2784"/>
            </a:pPr>
            <a:r>
              <a:rPr dirty="0"/>
              <a:t>Riders must show in legal tack at our Buckle Series, all 4</a:t>
            </a:r>
            <a:r>
              <a:rPr lang="en-US" dirty="0"/>
              <a:t>-</a:t>
            </a:r>
            <a:r>
              <a:rPr dirty="0"/>
              <a:t>H shows, County Fair, and State Fair</a:t>
            </a:r>
          </a:p>
          <a:p>
            <a:pPr marL="263347" indent="-263347" defTabSz="877823">
              <a:defRPr sz="2784"/>
            </a:pPr>
            <a:r>
              <a:rPr dirty="0"/>
              <a:t>Helmets with chin strap are encouraged in all events, but REQUIRED for Gymkhana and English activities and events</a:t>
            </a:r>
          </a:p>
          <a:p>
            <a:pPr marL="263347" indent="-263347" defTabSz="877823">
              <a:spcBef>
                <a:spcPts val="600"/>
              </a:spcBef>
              <a:defRPr sz="2784"/>
            </a:pPr>
            <a:r>
              <a:rPr dirty="0"/>
              <a:t>Legal tack varies according to discipline and the rules can be found in the </a:t>
            </a:r>
            <a:r>
              <a:rPr lang="en-US" dirty="0"/>
              <a:t>2024 </a:t>
            </a:r>
            <a:r>
              <a:rPr dirty="0"/>
              <a:t>4</a:t>
            </a:r>
            <a:r>
              <a:rPr lang="en-US" dirty="0"/>
              <a:t>-</a:t>
            </a:r>
            <a:r>
              <a:rPr dirty="0"/>
              <a:t>H Rulebook</a:t>
            </a:r>
            <a:endParaRPr lang="en-US" dirty="0"/>
          </a:p>
          <a:p>
            <a:pPr marL="263347" indent="-263347" defTabSz="877823">
              <a:spcBef>
                <a:spcPts val="600"/>
              </a:spcBef>
              <a:defRPr sz="2784"/>
            </a:pPr>
            <a:r>
              <a:rPr lang="en-US" dirty="0">
                <a:solidFill>
                  <a:srgbClr val="00B0F0"/>
                </a:solidFill>
                <a:hlinkClick r:id="rId2">
                  <a:extLst>
                    <a:ext uri="{A12FA001-AC4F-418D-AE19-62706E023703}">
                      <ahyp:hlinkClr xmlns:ahyp="http://schemas.microsoft.com/office/drawing/2018/hyperlinkcolor" val="tx"/>
                    </a:ext>
                  </a:extLst>
                </a:hlinkClick>
              </a:rPr>
              <a:t>https://co4h.colostate.edu/program-areas/animals/</a:t>
            </a:r>
            <a:r>
              <a:rPr lang="en-US" dirty="0"/>
              <a:t> </a:t>
            </a:r>
          </a:p>
          <a:p>
            <a:pPr marL="263347" indent="-263347" defTabSz="877823">
              <a:spcBef>
                <a:spcPts val="600"/>
              </a:spcBef>
              <a:defRPr sz="2784"/>
            </a:pPr>
            <a:r>
              <a:rPr dirty="0"/>
              <a:t>Make sure you check your equipment and look at the rulebook before you show or before you shop!</a:t>
            </a:r>
            <a:endParaRPr lang="en-US" dirty="0"/>
          </a:p>
          <a:p>
            <a:pPr marL="574243" lvl="1" indent="-263347" defTabSz="877823">
              <a:spcBef>
                <a:spcPts val="600"/>
              </a:spcBef>
              <a:defRPr sz="2784"/>
            </a:pPr>
            <a:r>
              <a:rPr lang="en-US" dirty="0"/>
              <a:t>Ask questions often and early! We are here to help.</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23">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323">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32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32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iterate>
                                    <p:tmAbs val="0"/>
                                  </p:iterate>
                                  <p:childTnLst>
                                    <p:set>
                                      <p:cBhvr>
                                        <p:cTn id="29" fill="hold">
                                          <p:stCondLst>
                                            <p:cond delay="0"/>
                                          </p:stCondLst>
                                        </p:cTn>
                                        <p:tgtEl>
                                          <p:spTgt spid="323">
                                            <p:txEl>
                                              <p:pRg st="0" end="0"/>
                                            </p:txEl>
                                          </p:spTgt>
                                        </p:tgtEl>
                                        <p:attrNameLst>
                                          <p:attrName>style.visibility</p:attrName>
                                        </p:attrNameLst>
                                      </p:cBhvr>
                                      <p:to>
                                        <p:strVal val="hidden"/>
                                      </p:to>
                                    </p:set>
                                  </p:childTnLst>
                                </p:cTn>
                              </p:par>
                              <p:par>
                                <p:cTn id="30" presetID="1" presetClass="exit" presetSubtype="0" fill="hold" grpId="1" nodeType="withEffect">
                                  <p:stCondLst>
                                    <p:cond delay="0"/>
                                  </p:stCondLst>
                                  <p:iterate>
                                    <p:tmAbs val="0"/>
                                  </p:iterate>
                                  <p:childTnLst>
                                    <p:set>
                                      <p:cBhvr>
                                        <p:cTn id="31" fill="hold">
                                          <p:stCondLst>
                                            <p:cond delay="0"/>
                                          </p:stCondLst>
                                        </p:cTn>
                                        <p:tgtEl>
                                          <p:spTgt spid="323">
                                            <p:txEl>
                                              <p:pRg st="1" end="1"/>
                                            </p:txEl>
                                          </p:spTgt>
                                        </p:tgtEl>
                                        <p:attrNameLst>
                                          <p:attrName>style.visibility</p:attrName>
                                        </p:attrNameLst>
                                      </p:cBhvr>
                                      <p:to>
                                        <p:strVal val="hidden"/>
                                      </p:to>
                                    </p:set>
                                  </p:childTnLst>
                                </p:cTn>
                              </p:par>
                              <p:par>
                                <p:cTn id="32" presetID="1" presetClass="exit" presetSubtype="0" fill="hold" grpId="1" nodeType="withEffect">
                                  <p:stCondLst>
                                    <p:cond delay="0"/>
                                  </p:stCondLst>
                                  <p:iterate>
                                    <p:tmAbs val="0"/>
                                  </p:iterate>
                                  <p:childTnLst>
                                    <p:set>
                                      <p:cBhvr>
                                        <p:cTn id="33" fill="hold">
                                          <p:stCondLst>
                                            <p:cond delay="0"/>
                                          </p:stCondLst>
                                        </p:cTn>
                                        <p:tgtEl>
                                          <p:spTgt spid="323">
                                            <p:txEl>
                                              <p:pRg st="2" end="2"/>
                                            </p:txEl>
                                          </p:spTgt>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grpId="1" nodeType="afterEffect">
                                  <p:stCondLst>
                                    <p:cond delay="0"/>
                                  </p:stCondLst>
                                  <p:iterate>
                                    <p:tmAbs val="0"/>
                                  </p:iterate>
                                  <p:childTnLst>
                                    <p:set>
                                      <p:cBhvr>
                                        <p:cTn id="36" fill="hold">
                                          <p:stCondLst>
                                            <p:cond delay="0"/>
                                          </p:stCondLst>
                                        </p:cTn>
                                        <p:tgtEl>
                                          <p:spTgt spid="323">
                                            <p:txEl>
                                              <p:pRg st="3" end="3"/>
                                            </p:txEl>
                                          </p:spTgt>
                                        </p:tgtEl>
                                        <p:attrNameLst>
                                          <p:attrName>style.visibility</p:attrName>
                                        </p:attrNameLst>
                                      </p:cBhvr>
                                      <p:to>
                                        <p:strVal val="hidden"/>
                                      </p:to>
                                    </p:set>
                                  </p:childTnLst>
                                </p:cTn>
                              </p:par>
                            </p:childTnLst>
                          </p:cTn>
                        </p:par>
                        <p:par>
                          <p:cTn id="37" fill="hold">
                            <p:stCondLst>
                              <p:cond delay="0"/>
                            </p:stCondLst>
                            <p:childTnLst>
                              <p:par>
                                <p:cTn id="38" presetID="1" presetClass="exit" presetSubtype="0" fill="hold" grpId="1" nodeType="afterEffect">
                                  <p:stCondLst>
                                    <p:cond delay="0"/>
                                  </p:stCondLst>
                                  <p:iterate>
                                    <p:tmAbs val="0"/>
                                  </p:iterate>
                                  <p:childTnLst>
                                    <p:set>
                                      <p:cBhvr>
                                        <p:cTn id="39" fill="hold">
                                          <p:stCondLst>
                                            <p:cond delay="0"/>
                                          </p:stCondLst>
                                        </p:cTn>
                                        <p:tgtEl>
                                          <p:spTgt spid="323">
                                            <p:txEl>
                                              <p:pRg st="4" end="4"/>
                                            </p:txEl>
                                          </p:spTgt>
                                        </p:tgtEl>
                                        <p:attrNameLst>
                                          <p:attrName>style.visibility</p:attrName>
                                        </p:attrNameLst>
                                      </p:cBhvr>
                                      <p:to>
                                        <p:strVal val="hidden"/>
                                      </p:to>
                                    </p:set>
                                  </p:childTnLst>
                                </p:cTn>
                              </p:par>
                            </p:childTnLst>
                          </p:cTn>
                        </p:par>
                        <p:par>
                          <p:cTn id="40" fill="hold">
                            <p:stCondLst>
                              <p:cond delay="0"/>
                            </p:stCondLst>
                            <p:childTnLst>
                              <p:par>
                                <p:cTn id="41" presetID="1" presetClass="exit" presetSubtype="0" fill="hold" grpId="1" nodeType="afterEffect">
                                  <p:stCondLst>
                                    <p:cond delay="0"/>
                                  </p:stCondLst>
                                  <p:iterate>
                                    <p:tmAbs val="0"/>
                                  </p:iterate>
                                  <p:childTnLst>
                                    <p:set>
                                      <p:cBhvr>
                                        <p:cTn id="42" fill="hold">
                                          <p:stCondLst>
                                            <p:cond delay="0"/>
                                          </p:stCondLst>
                                        </p:cTn>
                                        <p:tgtEl>
                                          <p:spTgt spid="323">
                                            <p:txEl>
                                              <p:pRg st="5" end="5"/>
                                            </p:txEl>
                                          </p:spTgt>
                                        </p:tgtEl>
                                        <p:attrNameLst>
                                          <p:attrName>style.visibility</p:attrName>
                                        </p:attrNameLst>
                                      </p:cBhvr>
                                      <p:to>
                                        <p:strVal val="hidden"/>
                                      </p:to>
                                    </p:set>
                                  </p:childTnLst>
                                </p:cTn>
                              </p:par>
                              <p:par>
                                <p:cTn id="43" presetID="1" presetClass="exit" presetSubtype="0" fill="hold" grpId="1" nodeType="withEffect">
                                  <p:stCondLst>
                                    <p:cond delay="0"/>
                                  </p:stCondLst>
                                  <p:iterate>
                                    <p:tmAbs val="0"/>
                                  </p:iterate>
                                  <p:childTnLst>
                                    <p:set>
                                      <p:cBhvr>
                                        <p:cTn id="44" fill="hold">
                                          <p:stCondLst>
                                            <p:cond delay="0"/>
                                          </p:stCondLst>
                                        </p:cTn>
                                        <p:tgtEl>
                                          <p:spTgt spid="32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uiExpand="1" build="p" bldLvl="5" animBg="1" advAuto="0"/>
      <p:bldP spid="323" grpId="1" uiExpan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title"/>
          </p:nvPr>
        </p:nvSpPr>
        <p:spPr>
          <a:xfrm>
            <a:off x="457200" y="431707"/>
            <a:ext cx="8253984" cy="1457872"/>
          </a:xfrm>
          <a:prstGeom prst="rect">
            <a:avLst/>
          </a:prstGeom>
        </p:spPr>
        <p:txBody>
          <a:bodyPr>
            <a:normAutofit fontScale="90000"/>
          </a:bodyPr>
          <a:lstStyle>
            <a:lvl1pPr defTabSz="630936">
              <a:tabLst>
                <a:tab pos="2628900" algn="l"/>
              </a:tabLst>
              <a:defRPr sz="5520" spc="0">
                <a:ln w="6348">
                  <a:solidFill>
                    <a:srgbClr val="384F55"/>
                  </a:solidFill>
                </a:ln>
                <a:solidFill>
                  <a:srgbClr val="92D050"/>
                </a:solidFill>
              </a:defRPr>
            </a:lvl1pPr>
            <a:lvl2pPr defTabSz="630936">
              <a:tabLst>
                <a:tab pos="2628900" algn="l"/>
              </a:tabLst>
              <a:defRPr sz="4347" spc="0">
                <a:ln w="4999">
                  <a:solidFill>
                    <a:srgbClr val="384F55"/>
                  </a:solidFill>
                </a:ln>
                <a:solidFill>
                  <a:srgbClr val="92D050"/>
                </a:solidFill>
              </a:defRPr>
            </a:lvl2pPr>
          </a:lstStyle>
          <a:p>
            <a:r>
              <a:rPr dirty="0"/>
              <a:t>PROGRAM REQUIREMENTS </a:t>
            </a:r>
          </a:p>
          <a:p>
            <a:pPr lvl="1"/>
            <a:r>
              <a:rPr lang="en-US" dirty="0"/>
              <a:t>5</a:t>
            </a:r>
            <a:r>
              <a:rPr dirty="0"/>
              <a:t>. Showmanship </a:t>
            </a:r>
          </a:p>
        </p:txBody>
      </p:sp>
      <p:sp>
        <p:nvSpPr>
          <p:cNvPr id="327" name="Shape 327"/>
          <p:cNvSpPr>
            <a:spLocks noGrp="1"/>
          </p:cNvSpPr>
          <p:nvPr>
            <p:ph type="body" idx="1"/>
          </p:nvPr>
        </p:nvSpPr>
        <p:spPr>
          <a:xfrm>
            <a:off x="241106" y="1984913"/>
            <a:ext cx="8674294" cy="4286866"/>
          </a:xfrm>
          <a:prstGeom prst="rect">
            <a:avLst/>
          </a:prstGeom>
        </p:spPr>
        <p:txBody>
          <a:bodyPr>
            <a:noAutofit/>
          </a:bodyPr>
          <a:lstStyle/>
          <a:p>
            <a:pPr marL="640080" lvl="1" indent="-274320">
              <a:spcBef>
                <a:spcPts val="600"/>
              </a:spcBef>
              <a:defRPr sz="2800"/>
            </a:pPr>
            <a:r>
              <a:rPr dirty="0"/>
              <a:t>Members must show their horse “in-hand” (showmanship) at least one time to complete their project</a:t>
            </a:r>
            <a:r>
              <a:rPr lang="en-US" dirty="0"/>
              <a:t>.</a:t>
            </a:r>
          </a:p>
          <a:p>
            <a:pPr marL="1014983" lvl="2" indent="-274320">
              <a:spcBef>
                <a:spcPts val="600"/>
              </a:spcBef>
              <a:defRPr sz="2800"/>
            </a:pPr>
            <a:r>
              <a:rPr lang="en-US" dirty="0"/>
              <a:t>Most preferred way is at County Fair but can be done to your project leader, club leader, or Extension Agent</a:t>
            </a:r>
            <a:endParaRPr dirty="0"/>
          </a:p>
        </p:txBody>
      </p:sp>
      <p:pic>
        <p:nvPicPr>
          <p:cNvPr id="329" name="image27.jpeg" descr="O:\CSUE\COMMON\4-H\Photos\2010\2010 fair\horse\2010 fair 020edit.jpg"/>
          <p:cNvPicPr>
            <a:picLocks noChangeAspect="1"/>
          </p:cNvPicPr>
          <p:nvPr/>
        </p:nvPicPr>
        <p:blipFill>
          <a:blip r:embed="rId2"/>
          <a:stretch>
            <a:fillRect/>
          </a:stretch>
        </p:blipFill>
        <p:spPr>
          <a:xfrm>
            <a:off x="4584192" y="4128346"/>
            <a:ext cx="3347234" cy="227770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fill="hold" grpId="1" nodeType="clickEffect">
                                  <p:stCondLst>
                                    <p:cond delay="0"/>
                                  </p:stCondLst>
                                  <p:iterate>
                                    <p:tmAbs val="0"/>
                                  </p:iterate>
                                  <p:childTnLst>
                                    <p:animEffect transition="out" filter="dissolve">
                                      <p:cBhvr>
                                        <p:cTn id="10" dur="500" fill="hold"/>
                                        <p:tgtEl>
                                          <p:spTgt spid="329"/>
                                        </p:tgtEl>
                                      </p:cBhvr>
                                    </p:animEffect>
                                    <p:set>
                                      <p:cBhvr>
                                        <p:cTn id="11" fill="hold">
                                          <p:stCondLst>
                                            <p:cond delay="499"/>
                                          </p:stCondLst>
                                        </p:cTn>
                                        <p:tgtEl>
                                          <p:spTgt spid="32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327">
                                            <p:bg/>
                                          </p:spTgt>
                                        </p:tgtEl>
                                        <p:attrNameLst>
                                          <p:attrName>style.visibility</p:attrName>
                                        </p:attrNameLst>
                                      </p:cBhvr>
                                      <p:to>
                                        <p:strVal val="visible"/>
                                      </p:to>
                                    </p:set>
                                  </p:childTnLst>
                                </p:cTn>
                              </p:par>
                              <p:par>
                                <p:cTn id="16" presetID="1" presetClass="entr" presetSubtype="0" fill="hold" grpId="0" nodeType="withEffect">
                                  <p:stCondLst>
                                    <p:cond delay="0"/>
                                  </p:stCondLst>
                                  <p:iterate>
                                    <p:tmAbs val="0"/>
                                  </p:iterate>
                                  <p:childTnLst>
                                    <p:set>
                                      <p:cBhvr>
                                        <p:cTn id="17" fill="hold"/>
                                        <p:tgtEl>
                                          <p:spTgt spid="327">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3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build="p" bldLvl="5" animBg="1" advAuto="0"/>
      <p:bldP spid="329" grpId="0" animBg="1" advAuto="0"/>
      <p:bldP spid="329"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xfrm>
            <a:off x="445008" y="472529"/>
            <a:ext cx="8253984" cy="1220838"/>
          </a:xfrm>
          <a:prstGeom prst="rect">
            <a:avLst/>
          </a:prstGeom>
        </p:spPr>
        <p:txBody>
          <a:bodyPr>
            <a:normAutofit fontScale="90000"/>
          </a:bodyPr>
          <a:lstStyle>
            <a:lvl1pPr defTabSz="493776">
              <a:tabLst>
                <a:tab pos="2057400" algn="l"/>
              </a:tabLst>
              <a:defRPr sz="4320" spc="0">
                <a:ln w="3888">
                  <a:solidFill>
                    <a:srgbClr val="384F55"/>
                  </a:solidFill>
                </a:ln>
                <a:solidFill>
                  <a:srgbClr val="92D050"/>
                </a:solidFill>
              </a:defRPr>
            </a:lvl1pPr>
            <a:lvl2pPr defTabSz="493776">
              <a:tabLst>
                <a:tab pos="2057400" algn="l"/>
              </a:tabLst>
              <a:defRPr sz="3402" spc="0">
                <a:ln w="3062">
                  <a:solidFill>
                    <a:srgbClr val="384F55"/>
                  </a:solidFill>
                </a:ln>
                <a:solidFill>
                  <a:srgbClr val="92D050"/>
                </a:solidFill>
              </a:defRPr>
            </a:lvl2pPr>
          </a:lstStyle>
          <a:p>
            <a:r>
              <a:rPr dirty="0"/>
              <a:t>PROGRAM REQUIREMENTS </a:t>
            </a:r>
          </a:p>
          <a:p>
            <a:pPr lvl="1"/>
            <a:r>
              <a:rPr lang="en-US" dirty="0"/>
              <a:t>6</a:t>
            </a:r>
            <a:r>
              <a:rPr dirty="0"/>
              <a:t>. Requirements for Showing at County Fair* </a:t>
            </a:r>
          </a:p>
        </p:txBody>
      </p:sp>
      <p:sp>
        <p:nvSpPr>
          <p:cNvPr id="331" name="Shape 331"/>
          <p:cNvSpPr>
            <a:spLocks noGrp="1"/>
          </p:cNvSpPr>
          <p:nvPr>
            <p:ph type="body" idx="1"/>
          </p:nvPr>
        </p:nvSpPr>
        <p:spPr>
          <a:xfrm>
            <a:off x="469391" y="1870147"/>
            <a:ext cx="8229601" cy="4451252"/>
          </a:xfrm>
          <a:prstGeom prst="rect">
            <a:avLst/>
          </a:prstGeom>
        </p:spPr>
        <p:txBody>
          <a:bodyPr>
            <a:normAutofit fontScale="92500" lnSpcReduction="20000"/>
          </a:bodyPr>
          <a:lstStyle/>
          <a:p>
            <a:pPr marL="211226" indent="-211226" defTabSz="704087">
              <a:defRPr sz="2156">
                <a:solidFill>
                  <a:srgbClr val="DDDDDD"/>
                </a:solidFill>
              </a:defRPr>
            </a:pPr>
            <a:r>
              <a:rPr dirty="0"/>
              <a:t>*Showing at the </a:t>
            </a:r>
            <a:r>
              <a:rPr lang="en-US" dirty="0"/>
              <a:t>F</a:t>
            </a:r>
            <a:r>
              <a:rPr dirty="0"/>
              <a:t>air is not a project requirement </a:t>
            </a:r>
            <a:endParaRPr lang="en-US" dirty="0"/>
          </a:p>
          <a:p>
            <a:pPr marL="211226" indent="-211226" defTabSz="704087">
              <a:defRPr sz="2156">
                <a:solidFill>
                  <a:srgbClr val="DDDDDD"/>
                </a:solidFill>
              </a:defRPr>
            </a:pPr>
            <a:r>
              <a:rPr lang="en-US" dirty="0"/>
              <a:t>Competition Rules - </a:t>
            </a:r>
            <a:r>
              <a:rPr dirty="0"/>
              <a:t>Rule A, #1 under Showmanship: </a:t>
            </a:r>
            <a:r>
              <a:rPr u="sng" dirty="0"/>
              <a:t>Failure to participate in the showmanship class of the Junior Division Exhibitor’s riding discipline will make the Junior Division Exhibitor ineligible to participate in any additional classes in that riding discipline and the Member in Good Standing statues will be revoked.</a:t>
            </a:r>
          </a:p>
          <a:p>
            <a:pPr marL="211226" indent="-211226" defTabSz="704087">
              <a:defRPr sz="2156"/>
            </a:pPr>
            <a:r>
              <a:rPr dirty="0"/>
              <a:t>The 4</a:t>
            </a:r>
            <a:r>
              <a:rPr lang="en-US" dirty="0"/>
              <a:t>-</a:t>
            </a:r>
            <a:r>
              <a:rPr dirty="0"/>
              <a:t>H Fair Horse Show has </a:t>
            </a:r>
            <a:r>
              <a:rPr lang="en-US" dirty="0"/>
              <a:t>3</a:t>
            </a:r>
            <a:r>
              <a:rPr dirty="0"/>
              <a:t> age divisions: Junior (8-1</a:t>
            </a:r>
            <a:r>
              <a:rPr lang="en-US" dirty="0"/>
              <a:t>0</a:t>
            </a:r>
            <a:r>
              <a:rPr dirty="0"/>
              <a:t>)</a:t>
            </a:r>
            <a:r>
              <a:rPr lang="en-US" dirty="0"/>
              <a:t>, Intermediate (11-13) </a:t>
            </a:r>
            <a:r>
              <a:rPr dirty="0"/>
              <a:t>and Senior (14-18).  Your 4</a:t>
            </a:r>
            <a:r>
              <a:rPr lang="en-US" dirty="0"/>
              <a:t>-</a:t>
            </a:r>
            <a:r>
              <a:rPr dirty="0"/>
              <a:t>H age this year is your age as of December 31, 20</a:t>
            </a:r>
            <a:r>
              <a:rPr lang="en-US" dirty="0"/>
              <a:t>23</a:t>
            </a:r>
            <a:endParaRPr dirty="0"/>
          </a:p>
          <a:p>
            <a:pPr marL="211226" indent="-211226" defTabSz="704087">
              <a:defRPr sz="2156"/>
            </a:pPr>
            <a:r>
              <a:rPr lang="en-US" dirty="0"/>
              <a:t>Must complete County Fair entries by mid-June – GET A SCREENSHOT!</a:t>
            </a:r>
          </a:p>
          <a:p>
            <a:pPr marL="522122" lvl="1" indent="-211226" defTabSz="704087">
              <a:defRPr sz="2156"/>
            </a:pPr>
            <a:r>
              <a:rPr lang="en-US" dirty="0"/>
              <a:t>Be sure to sign up for ALL classes you are interested in.  We can drop classes up until the Written Test Night – But we CANNOT add them after fair entries closes.  </a:t>
            </a:r>
          </a:p>
          <a:p>
            <a:pPr marL="897025" lvl="2" indent="-211226" defTabSz="704087">
              <a:defRPr sz="2156"/>
            </a:pPr>
            <a:r>
              <a:rPr lang="en-US" dirty="0"/>
              <a:t>Ex: if you are wanting to test for Level 1 but are unsure if you will be able to pass the written or riding tests, sign up for walk/trot and Lope/Canter classes!</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3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3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331">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31">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331">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build="p" bldLvl="5" animBg="1" advAuto="0"/>
    </p:bldLst>
  </p:timing>
</p:sld>
</file>

<file path=ppt/theme/theme1.xml><?xml version="1.0" encoding="utf-8"?>
<a:theme xmlns:a="http://schemas.openxmlformats.org/drawingml/2006/main" name="Thatch">
  <a:themeElements>
    <a:clrScheme name="Thatch">
      <a:dk1>
        <a:srgbClr val="000000"/>
      </a:dk1>
      <a:lt1>
        <a:srgbClr val="FFFFFF"/>
      </a:lt1>
      <a:dk2>
        <a:srgbClr val="A7A7A7"/>
      </a:dk2>
      <a:lt2>
        <a:srgbClr val="535353"/>
      </a:lt2>
      <a:accent1>
        <a:srgbClr val="759AA5"/>
      </a:accent1>
      <a:accent2>
        <a:srgbClr val="CFC60D"/>
      </a:accent2>
      <a:accent3>
        <a:srgbClr val="99987F"/>
      </a:accent3>
      <a:accent4>
        <a:srgbClr val="90AC97"/>
      </a:accent4>
      <a:accent5>
        <a:srgbClr val="FFAD1C"/>
      </a:accent5>
      <a:accent6>
        <a:srgbClr val="B9AB6F"/>
      </a:accent6>
      <a:hlink>
        <a:srgbClr val="0000FF"/>
      </a:hlink>
      <a:folHlink>
        <a:srgbClr val="FF00FF"/>
      </a:folHlink>
    </a:clrScheme>
    <a:fontScheme name="Thatch">
      <a:majorFont>
        <a:latin typeface="Calibri"/>
        <a:ea typeface="Calibri"/>
        <a:cs typeface="Calibri"/>
      </a:majorFont>
      <a:minorFont>
        <a:latin typeface="Helvetica"/>
        <a:ea typeface="Helvetica"/>
        <a:cs typeface="Helvetica"/>
      </a:minorFont>
    </a:fontScheme>
    <a:fmtScheme name="Thatc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63500" dist="25400" dir="5400000" rotWithShape="0">
            <a:srgbClr val="000000">
              <a:alpha val="43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outerShdw blurRad="63500" dist="25400" dir="5400000" rotWithShape="0">
            <a:srgbClr val="000000">
              <a:alpha val="43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atch">
  <a:themeElements>
    <a:clrScheme name="Thatch">
      <a:dk1>
        <a:srgbClr val="000000"/>
      </a:dk1>
      <a:lt1>
        <a:srgbClr val="FFFFFF"/>
      </a:lt1>
      <a:dk2>
        <a:srgbClr val="A7A7A7"/>
      </a:dk2>
      <a:lt2>
        <a:srgbClr val="535353"/>
      </a:lt2>
      <a:accent1>
        <a:srgbClr val="759AA5"/>
      </a:accent1>
      <a:accent2>
        <a:srgbClr val="CFC60D"/>
      </a:accent2>
      <a:accent3>
        <a:srgbClr val="99987F"/>
      </a:accent3>
      <a:accent4>
        <a:srgbClr val="90AC97"/>
      </a:accent4>
      <a:accent5>
        <a:srgbClr val="FFAD1C"/>
      </a:accent5>
      <a:accent6>
        <a:srgbClr val="B9AB6F"/>
      </a:accent6>
      <a:hlink>
        <a:srgbClr val="0000FF"/>
      </a:hlink>
      <a:folHlink>
        <a:srgbClr val="FF00FF"/>
      </a:folHlink>
    </a:clrScheme>
    <a:fontScheme name="Thatch">
      <a:majorFont>
        <a:latin typeface="Calibri"/>
        <a:ea typeface="Calibri"/>
        <a:cs typeface="Calibri"/>
      </a:majorFont>
      <a:minorFont>
        <a:latin typeface="Helvetica"/>
        <a:ea typeface="Helvetica"/>
        <a:cs typeface="Helvetica"/>
      </a:minorFont>
    </a:fontScheme>
    <a:fmtScheme name="Thatc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63500" dist="25400" dir="5400000" rotWithShape="0">
            <a:srgbClr val="000000">
              <a:alpha val="43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outerShdw blurRad="63500" dist="25400" dir="5400000" rotWithShape="0">
            <a:srgbClr val="000000">
              <a:alpha val="43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8E43E08D847640A5B60BEAA9127C4E" ma:contentTypeVersion="21" ma:contentTypeDescription="Create a new document." ma:contentTypeScope="" ma:versionID="22b19163cec9a466f32dc6bcfb745ae2">
  <xsd:schema xmlns:xsd="http://www.w3.org/2001/XMLSchema" xmlns:xs="http://www.w3.org/2001/XMLSchema" xmlns:p="http://schemas.microsoft.com/office/2006/metadata/properties" xmlns:ns2="c36bdb4a-d023-43c3-8985-67ee14fd439a" xmlns:ns3="7b25c806-fa06-48dc-a5d5-3b58fe3ea45a" targetNamespace="http://schemas.microsoft.com/office/2006/metadata/properties" ma:root="true" ma:fieldsID="12cd108ae5d5607be53e57cc9cf28c2a" ns2:_="" ns3:_="">
    <xsd:import namespace="c36bdb4a-d023-43c3-8985-67ee14fd439a"/>
    <xsd:import namespace="7b25c806-fa06-48dc-a5d5-3b58fe3ea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6bdb4a-d023-43c3-8985-67ee14fd43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25c806-fa06-48dc-a5d5-3b58fe3ea45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9CE15D-9B19-4D31-A0F8-BC25A97D378E}">
  <ds:schemaRefs>
    <ds:schemaRef ds:uri="http://purl.org/dc/terms/"/>
    <ds:schemaRef ds:uri="http://schemas.openxmlformats.org/package/2006/metadata/core-properties"/>
    <ds:schemaRef ds:uri="http://purl.org/dc/dcmitype/"/>
    <ds:schemaRef ds:uri="7b25c806-fa06-48dc-a5d5-3b58fe3ea45a"/>
    <ds:schemaRef ds:uri="http://schemas.microsoft.com/office/2006/documentManagement/types"/>
    <ds:schemaRef ds:uri="http://purl.org/dc/elements/1.1/"/>
    <ds:schemaRef ds:uri="http://schemas.microsoft.com/office/2006/metadata/properties"/>
    <ds:schemaRef ds:uri="http://schemas.microsoft.com/office/infopath/2007/PartnerControls"/>
    <ds:schemaRef ds:uri="c36bdb4a-d023-43c3-8985-67ee14fd439a"/>
    <ds:schemaRef ds:uri="http://www.w3.org/XML/1998/namespace"/>
  </ds:schemaRefs>
</ds:datastoreItem>
</file>

<file path=customXml/itemProps2.xml><?xml version="1.0" encoding="utf-8"?>
<ds:datastoreItem xmlns:ds="http://schemas.openxmlformats.org/officeDocument/2006/customXml" ds:itemID="{6B7DB56E-5215-4115-959D-FD6047D86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6bdb4a-d023-43c3-8985-67ee14fd439a"/>
    <ds:schemaRef ds:uri="7b25c806-fa06-48dc-a5d5-3b58fe3ea4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7EE31B-49A5-4A69-AB4E-50AC3FA3BA46}">
  <ds:schemaRefs>
    <ds:schemaRef ds:uri="http://schemas.microsoft.com/sharepoint/v3/contenttype/forms"/>
  </ds:schemaRefs>
</ds:datastoreItem>
</file>

<file path=docMetadata/LabelInfo.xml><?xml version="1.0" encoding="utf-8"?>
<clbl:labelList xmlns:clbl="http://schemas.microsoft.com/office/2020/mipLabelMetadata">
  <clbl:label id="{ae29e37d-a8a4-4222-a804-8a2bb3536c03}" enabled="1" method="Standard" siteId="{cb2bab3d-7d90-44ea-9e31-531011b1213d}" contentBits="0" removed="0"/>
</clbl:labelList>
</file>

<file path=docProps/app.xml><?xml version="1.0" encoding="utf-8"?>
<Properties xmlns="http://schemas.openxmlformats.org/officeDocument/2006/extended-properties" xmlns:vt="http://schemas.openxmlformats.org/officeDocument/2006/docPropsVTypes">
  <Template/>
  <TotalTime>5617</TotalTime>
  <Words>2626</Words>
  <Application>Microsoft Office PowerPoint</Application>
  <PresentationFormat>On-screen Show (4:3)</PresentationFormat>
  <Paragraphs>253</Paragraphs>
  <Slides>31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Tw Cen MT</vt:lpstr>
      <vt:lpstr>Thatch</vt:lpstr>
      <vt:lpstr>Horse Member Meeting </vt:lpstr>
      <vt:lpstr>INTRODUCTIONS </vt:lpstr>
      <vt:lpstr>OVERVIEW</vt:lpstr>
      <vt:lpstr>PROGRAM REQUIREMENTS  1. Horse ID’s &amp; Care/Housing Forms</vt:lpstr>
      <vt:lpstr>PROGRAM REQUIREMENTS  2. Rules/Regs and Code of Conduct</vt:lpstr>
      <vt:lpstr>PROGRAM REQUIREMENTS  3. Record Books</vt:lpstr>
      <vt:lpstr>PROGRAM REQUIREMENTS  4. Legal Tack</vt:lpstr>
      <vt:lpstr>PROGRAM REQUIREMENTS  5. Showmanship </vt:lpstr>
      <vt:lpstr>PROGRAM REQUIREMENTS  6. Requirements for Showing at County Fair* </vt:lpstr>
      <vt:lpstr>PROGRAM REQUIREMENTS  6. Requirements for Showing at County Fair* </vt:lpstr>
      <vt:lpstr>PROGRAM REQUIREMENTS  6. Requirements for Showing at County Fair* </vt:lpstr>
      <vt:lpstr>PROGRAM REQUIREMENTS  Requirements For Project Completion </vt:lpstr>
      <vt:lpstr>Colorado State Fair Showing at Colorado State Fair</vt:lpstr>
      <vt:lpstr>4-H LEVELS PROGRAM  1. Where do we start!?!</vt:lpstr>
      <vt:lpstr>4-H LEVELS PROGRAM  2. Disciplines Offered *This will be changing next year</vt:lpstr>
      <vt:lpstr>4-H LEVELS PROGRAM  3. Written Tests</vt:lpstr>
      <vt:lpstr>4-H LEVELS PROGRAM  4. Raters for Level 1 </vt:lpstr>
      <vt:lpstr>4-H LEVELS PROGRAM  5. Advancing through levels</vt:lpstr>
      <vt:lpstr>4-H LEVELS PROGRAM  5. Advancing through levels</vt:lpstr>
      <vt:lpstr>Douglas County Buckle Series</vt:lpstr>
      <vt:lpstr>RESOURCES TO HELP YOU  1. Written and Online Resources</vt:lpstr>
      <vt:lpstr>RESOURCES TO HELP YOU  1. Written and Online Resources         douglas.extension.colostate.edu</vt:lpstr>
      <vt:lpstr>RESOURCES TO HELP YOU  1. Written and Online Resources         douglas.extension.colostate.edu</vt:lpstr>
      <vt:lpstr>RESOURCES TO HELP YOU  1. Written and Online Resources         douglas.extension.colostate.edu</vt:lpstr>
      <vt:lpstr>RESOURCES TO HELP YOU  1. Written and Online Resources         douglas.extension.colostate.edu</vt:lpstr>
      <vt:lpstr>RESOURCES TO HELP YOU  2. Help with Horsemanship</vt:lpstr>
      <vt:lpstr>ADDITIONAL OPPORTUNITIES </vt:lpstr>
      <vt:lpstr>MINI HORSE PROJECT</vt:lpstr>
      <vt:lpstr>MINI HORSE PROJECT</vt:lpstr>
      <vt:lpstr>QUIZ</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Horse Member Meeting</dc:title>
  <dc:creator>Lindsay Griffith</dc:creator>
  <cp:lastModifiedBy>Glenn,Mercedes</cp:lastModifiedBy>
  <cp:revision>66</cp:revision>
  <cp:lastPrinted>2018-02-01T21:46:00Z</cp:lastPrinted>
  <dcterms:modified xsi:type="dcterms:W3CDTF">2024-03-08T19:09:03Z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0x0101002A8E43E08D847640A5B60BEAA9127C4E</vt:lpwstr>
  </property>
  <property fmtid="{D5CDD505-2E9C-101B-9397-08002B2CF9AE}" pid="3" name="MSIP_Label_ae29e37d-a8a4-4222-a804-8a2bb3536c03_Enabled">
    <vt:lpwstr>true</vt:lpwstr>
  </property>
  <property fmtid="{D5CDD505-2E9C-101B-9397-08002B2CF9AE}" pid="4" name="MSIP_Label_ae29e37d-a8a4-4222-a804-8a2bb3536c03_SetDate">
    <vt:lpwstr>2023-02-01T04:01:28Z</vt:lpwstr>
  </property>
  <property fmtid="{D5CDD505-2E9C-101B-9397-08002B2CF9AE}" pid="5" name="MSIP_Label_ae29e37d-a8a4-4222-a804-8a2bb3536c03_Method">
    <vt:lpwstr>Standard</vt:lpwstr>
  </property>
  <property fmtid="{D5CDD505-2E9C-101B-9397-08002B2CF9AE}" pid="6" name="MSIP_Label_ae29e37d-a8a4-4222-a804-8a2bb3536c03_Name">
    <vt:lpwstr>General (Default)</vt:lpwstr>
  </property>
  <property fmtid="{D5CDD505-2E9C-101B-9397-08002B2CF9AE}" pid="7" name="MSIP_Label_ae29e37d-a8a4-4222-a804-8a2bb3536c03_SiteId">
    <vt:lpwstr>cb2bab3d-7d90-44ea-9e31-531011b1213d</vt:lpwstr>
  </property>
  <property fmtid="{D5CDD505-2E9C-101B-9397-08002B2CF9AE}" pid="8" name="MSIP_Label_ae29e37d-a8a4-4222-a804-8a2bb3536c03_ActionId">
    <vt:lpwstr>366bf681-9c2d-4c39-8a51-ae5914f2d706</vt:lpwstr>
  </property>
  <property fmtid="{D5CDD505-2E9C-101B-9397-08002B2CF9AE}" pid="9" name="MSIP_Label_ae29e37d-a8a4-4222-a804-8a2bb3536c03_ContentBits">
    <vt:lpwstr>0</vt:lpwstr>
  </property>
</Properties>
</file>